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57"/>
  </p:notesMasterIdLst>
  <p:sldIdLst>
    <p:sldId id="257" r:id="rId2"/>
    <p:sldId id="259" r:id="rId3"/>
    <p:sldId id="424" r:id="rId4"/>
    <p:sldId id="426" r:id="rId5"/>
    <p:sldId id="427" r:id="rId6"/>
    <p:sldId id="428" r:id="rId7"/>
    <p:sldId id="429" r:id="rId8"/>
    <p:sldId id="430" r:id="rId9"/>
    <p:sldId id="431" r:id="rId10"/>
    <p:sldId id="432" r:id="rId11"/>
    <p:sldId id="433" r:id="rId12"/>
    <p:sldId id="434" r:id="rId13"/>
    <p:sldId id="435" r:id="rId14"/>
    <p:sldId id="437" r:id="rId15"/>
    <p:sldId id="438" r:id="rId16"/>
    <p:sldId id="439" r:id="rId17"/>
    <p:sldId id="440" r:id="rId18"/>
    <p:sldId id="441" r:id="rId19"/>
    <p:sldId id="478" r:id="rId20"/>
    <p:sldId id="479" r:id="rId21"/>
    <p:sldId id="442" r:id="rId22"/>
    <p:sldId id="443" r:id="rId23"/>
    <p:sldId id="444" r:id="rId24"/>
    <p:sldId id="445" r:id="rId25"/>
    <p:sldId id="446" r:id="rId26"/>
    <p:sldId id="447" r:id="rId27"/>
    <p:sldId id="448" r:id="rId28"/>
    <p:sldId id="449" r:id="rId29"/>
    <p:sldId id="450" r:id="rId30"/>
    <p:sldId id="451" r:id="rId31"/>
    <p:sldId id="452" r:id="rId32"/>
    <p:sldId id="453" r:id="rId33"/>
    <p:sldId id="454" r:id="rId34"/>
    <p:sldId id="401" r:id="rId35"/>
    <p:sldId id="455" r:id="rId36"/>
    <p:sldId id="456" r:id="rId37"/>
    <p:sldId id="457" r:id="rId38"/>
    <p:sldId id="458" r:id="rId39"/>
    <p:sldId id="459" r:id="rId40"/>
    <p:sldId id="460" r:id="rId41"/>
    <p:sldId id="461" r:id="rId42"/>
    <p:sldId id="462" r:id="rId43"/>
    <p:sldId id="465" r:id="rId44"/>
    <p:sldId id="466" r:id="rId45"/>
    <p:sldId id="467" r:id="rId46"/>
    <p:sldId id="471" r:id="rId47"/>
    <p:sldId id="469" r:id="rId48"/>
    <p:sldId id="468" r:id="rId49"/>
    <p:sldId id="470" r:id="rId50"/>
    <p:sldId id="472" r:id="rId51"/>
    <p:sldId id="473" r:id="rId52"/>
    <p:sldId id="474" r:id="rId53"/>
    <p:sldId id="475" r:id="rId54"/>
    <p:sldId id="476" r:id="rId55"/>
    <p:sldId id="47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6B88DCC0-A5EE-4C2E-AEBB-4A52DE714CAD}"/>
    <pc:docChg chg="addSld delSld modSld">
      <pc:chgData name="Michael Hennick" userId="47308667-b466-4bc8-8630-0f7e6f423307" providerId="ADAL" clId="{6B88DCC0-A5EE-4C2E-AEBB-4A52DE714CAD}" dt="2024-02-14T22:36:26.141" v="5" actId="207"/>
      <pc:docMkLst>
        <pc:docMk/>
      </pc:docMkLst>
      <pc:sldChg chg="modSp mod">
        <pc:chgData name="Michael Hennick" userId="47308667-b466-4bc8-8630-0f7e6f423307" providerId="ADAL" clId="{6B88DCC0-A5EE-4C2E-AEBB-4A52DE714CAD}" dt="2024-02-14T22:36:26.141" v="5" actId="207"/>
        <pc:sldMkLst>
          <pc:docMk/>
          <pc:sldMk cId="2984370940" sldId="259"/>
        </pc:sldMkLst>
        <pc:spChg chg="mod">
          <ac:chgData name="Michael Hennick" userId="47308667-b466-4bc8-8630-0f7e6f423307" providerId="ADAL" clId="{6B88DCC0-A5EE-4C2E-AEBB-4A52DE714CAD}" dt="2024-02-14T22:36:26.141" v="5" actId="207"/>
          <ac:spMkLst>
            <pc:docMk/>
            <pc:sldMk cId="2984370940" sldId="259"/>
            <ac:spMk id="3" creationId="{00000000-0000-0000-0000-000000000000}"/>
          </ac:spMkLst>
        </pc:spChg>
      </pc:sldChg>
      <pc:sldChg chg="del">
        <pc:chgData name="Michael Hennick" userId="47308667-b466-4bc8-8630-0f7e6f423307" providerId="ADAL" clId="{6B88DCC0-A5EE-4C2E-AEBB-4A52DE714CAD}" dt="2024-02-14T22:36:06.952" v="2" actId="47"/>
        <pc:sldMkLst>
          <pc:docMk/>
          <pc:sldMk cId="4125222778" sldId="379"/>
        </pc:sldMkLst>
      </pc:sldChg>
      <pc:sldChg chg="del">
        <pc:chgData name="Michael Hennick" userId="47308667-b466-4bc8-8630-0f7e6f423307" providerId="ADAL" clId="{6B88DCC0-A5EE-4C2E-AEBB-4A52DE714CAD}" dt="2024-02-14T22:35:40.898" v="0" actId="47"/>
        <pc:sldMkLst>
          <pc:docMk/>
          <pc:sldMk cId="1526613294" sldId="381"/>
        </pc:sldMkLst>
      </pc:sldChg>
      <pc:sldChg chg="del">
        <pc:chgData name="Michael Hennick" userId="47308667-b466-4bc8-8630-0f7e6f423307" providerId="ADAL" clId="{6B88DCC0-A5EE-4C2E-AEBB-4A52DE714CAD}" dt="2024-02-14T22:35:40.898" v="0" actId="47"/>
        <pc:sldMkLst>
          <pc:docMk/>
          <pc:sldMk cId="1618871832" sldId="382"/>
        </pc:sldMkLst>
      </pc:sldChg>
      <pc:sldChg chg="del">
        <pc:chgData name="Michael Hennick" userId="47308667-b466-4bc8-8630-0f7e6f423307" providerId="ADAL" clId="{6B88DCC0-A5EE-4C2E-AEBB-4A52DE714CAD}" dt="2024-02-14T22:35:40.898" v="0" actId="47"/>
        <pc:sldMkLst>
          <pc:docMk/>
          <pc:sldMk cId="4144956294" sldId="383"/>
        </pc:sldMkLst>
      </pc:sldChg>
      <pc:sldChg chg="del">
        <pc:chgData name="Michael Hennick" userId="47308667-b466-4bc8-8630-0f7e6f423307" providerId="ADAL" clId="{6B88DCC0-A5EE-4C2E-AEBB-4A52DE714CAD}" dt="2024-02-14T22:35:40.898" v="0" actId="47"/>
        <pc:sldMkLst>
          <pc:docMk/>
          <pc:sldMk cId="3059054974" sldId="384"/>
        </pc:sldMkLst>
      </pc:sldChg>
      <pc:sldChg chg="del">
        <pc:chgData name="Michael Hennick" userId="47308667-b466-4bc8-8630-0f7e6f423307" providerId="ADAL" clId="{6B88DCC0-A5EE-4C2E-AEBB-4A52DE714CAD}" dt="2024-02-14T22:35:40.898" v="0" actId="47"/>
        <pc:sldMkLst>
          <pc:docMk/>
          <pc:sldMk cId="2641082113" sldId="385"/>
        </pc:sldMkLst>
      </pc:sldChg>
      <pc:sldChg chg="del">
        <pc:chgData name="Michael Hennick" userId="47308667-b466-4bc8-8630-0f7e6f423307" providerId="ADAL" clId="{6B88DCC0-A5EE-4C2E-AEBB-4A52DE714CAD}" dt="2024-02-14T22:35:40.898" v="0" actId="47"/>
        <pc:sldMkLst>
          <pc:docMk/>
          <pc:sldMk cId="3065495120" sldId="386"/>
        </pc:sldMkLst>
      </pc:sldChg>
      <pc:sldChg chg="del">
        <pc:chgData name="Michael Hennick" userId="47308667-b466-4bc8-8630-0f7e6f423307" providerId="ADAL" clId="{6B88DCC0-A5EE-4C2E-AEBB-4A52DE714CAD}" dt="2024-02-14T22:35:40.898" v="0" actId="47"/>
        <pc:sldMkLst>
          <pc:docMk/>
          <pc:sldMk cId="987535806" sldId="387"/>
        </pc:sldMkLst>
      </pc:sldChg>
      <pc:sldChg chg="del">
        <pc:chgData name="Michael Hennick" userId="47308667-b466-4bc8-8630-0f7e6f423307" providerId="ADAL" clId="{6B88DCC0-A5EE-4C2E-AEBB-4A52DE714CAD}" dt="2024-02-14T22:35:40.898" v="0" actId="47"/>
        <pc:sldMkLst>
          <pc:docMk/>
          <pc:sldMk cId="1394169769" sldId="388"/>
        </pc:sldMkLst>
      </pc:sldChg>
      <pc:sldChg chg="del">
        <pc:chgData name="Michael Hennick" userId="47308667-b466-4bc8-8630-0f7e6f423307" providerId="ADAL" clId="{6B88DCC0-A5EE-4C2E-AEBB-4A52DE714CAD}" dt="2024-02-14T22:35:40.898" v="0" actId="47"/>
        <pc:sldMkLst>
          <pc:docMk/>
          <pc:sldMk cId="4275673026" sldId="389"/>
        </pc:sldMkLst>
      </pc:sldChg>
      <pc:sldChg chg="del">
        <pc:chgData name="Michael Hennick" userId="47308667-b466-4bc8-8630-0f7e6f423307" providerId="ADAL" clId="{6B88DCC0-A5EE-4C2E-AEBB-4A52DE714CAD}" dt="2024-02-14T22:35:40.898" v="0" actId="47"/>
        <pc:sldMkLst>
          <pc:docMk/>
          <pc:sldMk cId="535608684" sldId="390"/>
        </pc:sldMkLst>
      </pc:sldChg>
      <pc:sldChg chg="del">
        <pc:chgData name="Michael Hennick" userId="47308667-b466-4bc8-8630-0f7e6f423307" providerId="ADAL" clId="{6B88DCC0-A5EE-4C2E-AEBB-4A52DE714CAD}" dt="2024-02-14T22:35:40.898" v="0" actId="47"/>
        <pc:sldMkLst>
          <pc:docMk/>
          <pc:sldMk cId="34497715" sldId="391"/>
        </pc:sldMkLst>
      </pc:sldChg>
      <pc:sldChg chg="del">
        <pc:chgData name="Michael Hennick" userId="47308667-b466-4bc8-8630-0f7e6f423307" providerId="ADAL" clId="{6B88DCC0-A5EE-4C2E-AEBB-4A52DE714CAD}" dt="2024-02-14T22:35:40.898" v="0" actId="47"/>
        <pc:sldMkLst>
          <pc:docMk/>
          <pc:sldMk cId="544537553" sldId="392"/>
        </pc:sldMkLst>
      </pc:sldChg>
      <pc:sldChg chg="del">
        <pc:chgData name="Michael Hennick" userId="47308667-b466-4bc8-8630-0f7e6f423307" providerId="ADAL" clId="{6B88DCC0-A5EE-4C2E-AEBB-4A52DE714CAD}" dt="2024-02-14T22:35:40.898" v="0" actId="47"/>
        <pc:sldMkLst>
          <pc:docMk/>
          <pc:sldMk cId="1178673502" sldId="393"/>
        </pc:sldMkLst>
      </pc:sldChg>
      <pc:sldChg chg="del">
        <pc:chgData name="Michael Hennick" userId="47308667-b466-4bc8-8630-0f7e6f423307" providerId="ADAL" clId="{6B88DCC0-A5EE-4C2E-AEBB-4A52DE714CAD}" dt="2024-02-14T22:35:40.898" v="0" actId="47"/>
        <pc:sldMkLst>
          <pc:docMk/>
          <pc:sldMk cId="2313205800" sldId="394"/>
        </pc:sldMkLst>
      </pc:sldChg>
      <pc:sldChg chg="del">
        <pc:chgData name="Michael Hennick" userId="47308667-b466-4bc8-8630-0f7e6f423307" providerId="ADAL" clId="{6B88DCC0-A5EE-4C2E-AEBB-4A52DE714CAD}" dt="2024-02-14T22:35:40.898" v="0" actId="47"/>
        <pc:sldMkLst>
          <pc:docMk/>
          <pc:sldMk cId="659673123" sldId="395"/>
        </pc:sldMkLst>
      </pc:sldChg>
      <pc:sldChg chg="del">
        <pc:chgData name="Michael Hennick" userId="47308667-b466-4bc8-8630-0f7e6f423307" providerId="ADAL" clId="{6B88DCC0-A5EE-4C2E-AEBB-4A52DE714CAD}" dt="2024-02-14T22:35:40.898" v="0" actId="47"/>
        <pc:sldMkLst>
          <pc:docMk/>
          <pc:sldMk cId="2146535362" sldId="396"/>
        </pc:sldMkLst>
      </pc:sldChg>
      <pc:sldChg chg="del">
        <pc:chgData name="Michael Hennick" userId="47308667-b466-4bc8-8630-0f7e6f423307" providerId="ADAL" clId="{6B88DCC0-A5EE-4C2E-AEBB-4A52DE714CAD}" dt="2024-02-14T22:35:40.898" v="0" actId="47"/>
        <pc:sldMkLst>
          <pc:docMk/>
          <pc:sldMk cId="1766440796" sldId="397"/>
        </pc:sldMkLst>
      </pc:sldChg>
      <pc:sldChg chg="del">
        <pc:chgData name="Michael Hennick" userId="47308667-b466-4bc8-8630-0f7e6f423307" providerId="ADAL" clId="{6B88DCC0-A5EE-4C2E-AEBB-4A52DE714CAD}" dt="2024-02-14T22:35:40.898" v="0" actId="47"/>
        <pc:sldMkLst>
          <pc:docMk/>
          <pc:sldMk cId="1991780304" sldId="398"/>
        </pc:sldMkLst>
      </pc:sldChg>
      <pc:sldChg chg="del">
        <pc:chgData name="Michael Hennick" userId="47308667-b466-4bc8-8630-0f7e6f423307" providerId="ADAL" clId="{6B88DCC0-A5EE-4C2E-AEBB-4A52DE714CAD}" dt="2024-02-14T22:35:40.898" v="0" actId="47"/>
        <pc:sldMkLst>
          <pc:docMk/>
          <pc:sldMk cId="938355139" sldId="399"/>
        </pc:sldMkLst>
      </pc:sldChg>
      <pc:sldChg chg="del">
        <pc:chgData name="Michael Hennick" userId="47308667-b466-4bc8-8630-0f7e6f423307" providerId="ADAL" clId="{6B88DCC0-A5EE-4C2E-AEBB-4A52DE714CAD}" dt="2024-02-14T22:35:40.898" v="0" actId="47"/>
        <pc:sldMkLst>
          <pc:docMk/>
          <pc:sldMk cId="206700000" sldId="400"/>
        </pc:sldMkLst>
      </pc:sldChg>
      <pc:sldChg chg="add">
        <pc:chgData name="Michael Hennick" userId="47308667-b466-4bc8-8630-0f7e6f423307" providerId="ADAL" clId="{6B88DCC0-A5EE-4C2E-AEBB-4A52DE714CAD}" dt="2024-02-14T22:35:51.647" v="1"/>
        <pc:sldMkLst>
          <pc:docMk/>
          <pc:sldMk cId="2172464005" sldId="401"/>
        </pc:sldMkLst>
      </pc:sldChg>
      <pc:sldChg chg="del">
        <pc:chgData name="Michael Hennick" userId="47308667-b466-4bc8-8630-0f7e6f423307" providerId="ADAL" clId="{6B88DCC0-A5EE-4C2E-AEBB-4A52DE714CAD}" dt="2024-02-14T22:35:40.898" v="0" actId="47"/>
        <pc:sldMkLst>
          <pc:docMk/>
          <pc:sldMk cId="2875272045" sldId="402"/>
        </pc:sldMkLst>
      </pc:sldChg>
      <pc:sldChg chg="del">
        <pc:chgData name="Michael Hennick" userId="47308667-b466-4bc8-8630-0f7e6f423307" providerId="ADAL" clId="{6B88DCC0-A5EE-4C2E-AEBB-4A52DE714CAD}" dt="2024-02-14T22:35:40.898" v="0" actId="47"/>
        <pc:sldMkLst>
          <pc:docMk/>
          <pc:sldMk cId="521470755" sldId="403"/>
        </pc:sldMkLst>
      </pc:sldChg>
      <pc:sldChg chg="del">
        <pc:chgData name="Michael Hennick" userId="47308667-b466-4bc8-8630-0f7e6f423307" providerId="ADAL" clId="{6B88DCC0-A5EE-4C2E-AEBB-4A52DE714CAD}" dt="2024-02-14T22:35:40.898" v="0" actId="47"/>
        <pc:sldMkLst>
          <pc:docMk/>
          <pc:sldMk cId="2230522067" sldId="405"/>
        </pc:sldMkLst>
      </pc:sldChg>
      <pc:sldChg chg="del">
        <pc:chgData name="Michael Hennick" userId="47308667-b466-4bc8-8630-0f7e6f423307" providerId="ADAL" clId="{6B88DCC0-A5EE-4C2E-AEBB-4A52DE714CAD}" dt="2024-02-14T22:35:40.898" v="0" actId="47"/>
        <pc:sldMkLst>
          <pc:docMk/>
          <pc:sldMk cId="972700622" sldId="406"/>
        </pc:sldMkLst>
      </pc:sldChg>
      <pc:sldChg chg="del">
        <pc:chgData name="Michael Hennick" userId="47308667-b466-4bc8-8630-0f7e6f423307" providerId="ADAL" clId="{6B88DCC0-A5EE-4C2E-AEBB-4A52DE714CAD}" dt="2024-02-14T22:35:40.898" v="0" actId="47"/>
        <pc:sldMkLst>
          <pc:docMk/>
          <pc:sldMk cId="1541130075" sldId="407"/>
        </pc:sldMkLst>
      </pc:sldChg>
      <pc:sldChg chg="del">
        <pc:chgData name="Michael Hennick" userId="47308667-b466-4bc8-8630-0f7e6f423307" providerId="ADAL" clId="{6B88DCC0-A5EE-4C2E-AEBB-4A52DE714CAD}" dt="2024-02-14T22:35:40.898" v="0" actId="47"/>
        <pc:sldMkLst>
          <pc:docMk/>
          <pc:sldMk cId="3475180656" sldId="408"/>
        </pc:sldMkLst>
      </pc:sldChg>
      <pc:sldChg chg="del">
        <pc:chgData name="Michael Hennick" userId="47308667-b466-4bc8-8630-0f7e6f423307" providerId="ADAL" clId="{6B88DCC0-A5EE-4C2E-AEBB-4A52DE714CAD}" dt="2024-02-14T22:35:40.898" v="0" actId="47"/>
        <pc:sldMkLst>
          <pc:docMk/>
          <pc:sldMk cId="2369453921" sldId="409"/>
        </pc:sldMkLst>
      </pc:sldChg>
      <pc:sldChg chg="del">
        <pc:chgData name="Michael Hennick" userId="47308667-b466-4bc8-8630-0f7e6f423307" providerId="ADAL" clId="{6B88DCC0-A5EE-4C2E-AEBB-4A52DE714CAD}" dt="2024-02-14T22:35:40.898" v="0" actId="47"/>
        <pc:sldMkLst>
          <pc:docMk/>
          <pc:sldMk cId="3056840232" sldId="410"/>
        </pc:sldMkLst>
      </pc:sldChg>
      <pc:sldChg chg="del">
        <pc:chgData name="Michael Hennick" userId="47308667-b466-4bc8-8630-0f7e6f423307" providerId="ADAL" clId="{6B88DCC0-A5EE-4C2E-AEBB-4A52DE714CAD}" dt="2024-02-14T22:35:40.898" v="0" actId="47"/>
        <pc:sldMkLst>
          <pc:docMk/>
          <pc:sldMk cId="470789104" sldId="411"/>
        </pc:sldMkLst>
      </pc:sldChg>
      <pc:sldChg chg="del">
        <pc:chgData name="Michael Hennick" userId="47308667-b466-4bc8-8630-0f7e6f423307" providerId="ADAL" clId="{6B88DCC0-A5EE-4C2E-AEBB-4A52DE714CAD}" dt="2024-02-14T22:35:40.898" v="0" actId="47"/>
        <pc:sldMkLst>
          <pc:docMk/>
          <pc:sldMk cId="2944003096" sldId="423"/>
        </pc:sldMkLst>
      </pc:sldChg>
      <pc:sldChg chg="add">
        <pc:chgData name="Michael Hennick" userId="47308667-b466-4bc8-8630-0f7e6f423307" providerId="ADAL" clId="{6B88DCC0-A5EE-4C2E-AEBB-4A52DE714CAD}" dt="2024-02-14T22:35:51.647" v="1"/>
        <pc:sldMkLst>
          <pc:docMk/>
          <pc:sldMk cId="1692639675" sldId="424"/>
        </pc:sldMkLst>
      </pc:sldChg>
      <pc:sldChg chg="del">
        <pc:chgData name="Michael Hennick" userId="47308667-b466-4bc8-8630-0f7e6f423307" providerId="ADAL" clId="{6B88DCC0-A5EE-4C2E-AEBB-4A52DE714CAD}" dt="2024-02-14T22:35:40.898" v="0" actId="47"/>
        <pc:sldMkLst>
          <pc:docMk/>
          <pc:sldMk cId="2366554668" sldId="424"/>
        </pc:sldMkLst>
      </pc:sldChg>
      <pc:sldChg chg="del">
        <pc:chgData name="Michael Hennick" userId="47308667-b466-4bc8-8630-0f7e6f423307" providerId="ADAL" clId="{6B88DCC0-A5EE-4C2E-AEBB-4A52DE714CAD}" dt="2024-02-14T22:35:40.898" v="0" actId="47"/>
        <pc:sldMkLst>
          <pc:docMk/>
          <pc:sldMk cId="3402980895" sldId="425"/>
        </pc:sldMkLst>
      </pc:sldChg>
      <pc:sldChg chg="del">
        <pc:chgData name="Michael Hennick" userId="47308667-b466-4bc8-8630-0f7e6f423307" providerId="ADAL" clId="{6B88DCC0-A5EE-4C2E-AEBB-4A52DE714CAD}" dt="2024-02-14T22:35:40.898" v="0" actId="47"/>
        <pc:sldMkLst>
          <pc:docMk/>
          <pc:sldMk cId="823137877" sldId="426"/>
        </pc:sldMkLst>
      </pc:sldChg>
      <pc:sldChg chg="add">
        <pc:chgData name="Michael Hennick" userId="47308667-b466-4bc8-8630-0f7e6f423307" providerId="ADAL" clId="{6B88DCC0-A5EE-4C2E-AEBB-4A52DE714CAD}" dt="2024-02-14T22:35:51.647" v="1"/>
        <pc:sldMkLst>
          <pc:docMk/>
          <pc:sldMk cId="3701871159" sldId="426"/>
        </pc:sldMkLst>
      </pc:sldChg>
      <pc:sldChg chg="add">
        <pc:chgData name="Michael Hennick" userId="47308667-b466-4bc8-8630-0f7e6f423307" providerId="ADAL" clId="{6B88DCC0-A5EE-4C2E-AEBB-4A52DE714CAD}" dt="2024-02-14T22:35:51.647" v="1"/>
        <pc:sldMkLst>
          <pc:docMk/>
          <pc:sldMk cId="1392607860" sldId="427"/>
        </pc:sldMkLst>
      </pc:sldChg>
      <pc:sldChg chg="del">
        <pc:chgData name="Michael Hennick" userId="47308667-b466-4bc8-8630-0f7e6f423307" providerId="ADAL" clId="{6B88DCC0-A5EE-4C2E-AEBB-4A52DE714CAD}" dt="2024-02-14T22:35:40.898" v="0" actId="47"/>
        <pc:sldMkLst>
          <pc:docMk/>
          <pc:sldMk cId="4005932695" sldId="428"/>
        </pc:sldMkLst>
      </pc:sldChg>
      <pc:sldChg chg="add">
        <pc:chgData name="Michael Hennick" userId="47308667-b466-4bc8-8630-0f7e6f423307" providerId="ADAL" clId="{6B88DCC0-A5EE-4C2E-AEBB-4A52DE714CAD}" dt="2024-02-14T22:35:51.647" v="1"/>
        <pc:sldMkLst>
          <pc:docMk/>
          <pc:sldMk cId="4241869746" sldId="428"/>
        </pc:sldMkLst>
      </pc:sldChg>
      <pc:sldChg chg="del">
        <pc:chgData name="Michael Hennick" userId="47308667-b466-4bc8-8630-0f7e6f423307" providerId="ADAL" clId="{6B88DCC0-A5EE-4C2E-AEBB-4A52DE714CAD}" dt="2024-02-14T22:35:40.898" v="0" actId="47"/>
        <pc:sldMkLst>
          <pc:docMk/>
          <pc:sldMk cId="3810768720" sldId="429"/>
        </pc:sldMkLst>
      </pc:sldChg>
      <pc:sldChg chg="add">
        <pc:chgData name="Michael Hennick" userId="47308667-b466-4bc8-8630-0f7e6f423307" providerId="ADAL" clId="{6B88DCC0-A5EE-4C2E-AEBB-4A52DE714CAD}" dt="2024-02-14T22:35:51.647" v="1"/>
        <pc:sldMkLst>
          <pc:docMk/>
          <pc:sldMk cId="4140903778" sldId="429"/>
        </pc:sldMkLst>
      </pc:sldChg>
      <pc:sldChg chg="add">
        <pc:chgData name="Michael Hennick" userId="47308667-b466-4bc8-8630-0f7e6f423307" providerId="ADAL" clId="{6B88DCC0-A5EE-4C2E-AEBB-4A52DE714CAD}" dt="2024-02-14T22:35:51.647" v="1"/>
        <pc:sldMkLst>
          <pc:docMk/>
          <pc:sldMk cId="1965114630" sldId="430"/>
        </pc:sldMkLst>
      </pc:sldChg>
      <pc:sldChg chg="del">
        <pc:chgData name="Michael Hennick" userId="47308667-b466-4bc8-8630-0f7e6f423307" providerId="ADAL" clId="{6B88DCC0-A5EE-4C2E-AEBB-4A52DE714CAD}" dt="2024-02-14T22:35:40.898" v="0" actId="47"/>
        <pc:sldMkLst>
          <pc:docMk/>
          <pc:sldMk cId="2102153614" sldId="430"/>
        </pc:sldMkLst>
      </pc:sldChg>
      <pc:sldChg chg="del">
        <pc:chgData name="Michael Hennick" userId="47308667-b466-4bc8-8630-0f7e6f423307" providerId="ADAL" clId="{6B88DCC0-A5EE-4C2E-AEBB-4A52DE714CAD}" dt="2024-02-14T22:35:40.898" v="0" actId="47"/>
        <pc:sldMkLst>
          <pc:docMk/>
          <pc:sldMk cId="3302803028" sldId="431"/>
        </pc:sldMkLst>
      </pc:sldChg>
      <pc:sldChg chg="add">
        <pc:chgData name="Michael Hennick" userId="47308667-b466-4bc8-8630-0f7e6f423307" providerId="ADAL" clId="{6B88DCC0-A5EE-4C2E-AEBB-4A52DE714CAD}" dt="2024-02-14T22:35:51.647" v="1"/>
        <pc:sldMkLst>
          <pc:docMk/>
          <pc:sldMk cId="4090726972" sldId="431"/>
        </pc:sldMkLst>
      </pc:sldChg>
      <pc:sldChg chg="add">
        <pc:chgData name="Michael Hennick" userId="47308667-b466-4bc8-8630-0f7e6f423307" providerId="ADAL" clId="{6B88DCC0-A5EE-4C2E-AEBB-4A52DE714CAD}" dt="2024-02-14T22:35:51.647" v="1"/>
        <pc:sldMkLst>
          <pc:docMk/>
          <pc:sldMk cId="2123150062" sldId="432"/>
        </pc:sldMkLst>
      </pc:sldChg>
      <pc:sldChg chg="del">
        <pc:chgData name="Michael Hennick" userId="47308667-b466-4bc8-8630-0f7e6f423307" providerId="ADAL" clId="{6B88DCC0-A5EE-4C2E-AEBB-4A52DE714CAD}" dt="2024-02-14T22:35:40.898" v="0" actId="47"/>
        <pc:sldMkLst>
          <pc:docMk/>
          <pc:sldMk cId="3549107771" sldId="432"/>
        </pc:sldMkLst>
      </pc:sldChg>
      <pc:sldChg chg="add">
        <pc:chgData name="Michael Hennick" userId="47308667-b466-4bc8-8630-0f7e6f423307" providerId="ADAL" clId="{6B88DCC0-A5EE-4C2E-AEBB-4A52DE714CAD}" dt="2024-02-14T22:35:51.647" v="1"/>
        <pc:sldMkLst>
          <pc:docMk/>
          <pc:sldMk cId="2777430997" sldId="433"/>
        </pc:sldMkLst>
      </pc:sldChg>
      <pc:sldChg chg="del">
        <pc:chgData name="Michael Hennick" userId="47308667-b466-4bc8-8630-0f7e6f423307" providerId="ADAL" clId="{6B88DCC0-A5EE-4C2E-AEBB-4A52DE714CAD}" dt="2024-02-14T22:35:40.898" v="0" actId="47"/>
        <pc:sldMkLst>
          <pc:docMk/>
          <pc:sldMk cId="3838484979" sldId="433"/>
        </pc:sldMkLst>
      </pc:sldChg>
      <pc:sldChg chg="del">
        <pc:chgData name="Michael Hennick" userId="47308667-b466-4bc8-8630-0f7e6f423307" providerId="ADAL" clId="{6B88DCC0-A5EE-4C2E-AEBB-4A52DE714CAD}" dt="2024-02-14T22:35:40.898" v="0" actId="47"/>
        <pc:sldMkLst>
          <pc:docMk/>
          <pc:sldMk cId="227030668" sldId="434"/>
        </pc:sldMkLst>
      </pc:sldChg>
      <pc:sldChg chg="add">
        <pc:chgData name="Michael Hennick" userId="47308667-b466-4bc8-8630-0f7e6f423307" providerId="ADAL" clId="{6B88DCC0-A5EE-4C2E-AEBB-4A52DE714CAD}" dt="2024-02-14T22:35:51.647" v="1"/>
        <pc:sldMkLst>
          <pc:docMk/>
          <pc:sldMk cId="2825360509" sldId="434"/>
        </pc:sldMkLst>
      </pc:sldChg>
      <pc:sldChg chg="del">
        <pc:chgData name="Michael Hennick" userId="47308667-b466-4bc8-8630-0f7e6f423307" providerId="ADAL" clId="{6B88DCC0-A5EE-4C2E-AEBB-4A52DE714CAD}" dt="2024-02-14T22:35:40.898" v="0" actId="47"/>
        <pc:sldMkLst>
          <pc:docMk/>
          <pc:sldMk cId="2387993216" sldId="435"/>
        </pc:sldMkLst>
      </pc:sldChg>
      <pc:sldChg chg="add">
        <pc:chgData name="Michael Hennick" userId="47308667-b466-4bc8-8630-0f7e6f423307" providerId="ADAL" clId="{6B88DCC0-A5EE-4C2E-AEBB-4A52DE714CAD}" dt="2024-02-14T22:35:51.647" v="1"/>
        <pc:sldMkLst>
          <pc:docMk/>
          <pc:sldMk cId="2975060128" sldId="435"/>
        </pc:sldMkLst>
      </pc:sldChg>
      <pc:sldChg chg="del">
        <pc:chgData name="Michael Hennick" userId="47308667-b466-4bc8-8630-0f7e6f423307" providerId="ADAL" clId="{6B88DCC0-A5EE-4C2E-AEBB-4A52DE714CAD}" dt="2024-02-14T22:36:10.320" v="3" actId="47"/>
        <pc:sldMkLst>
          <pc:docMk/>
          <pc:sldMk cId="124633112" sldId="436"/>
        </pc:sldMkLst>
      </pc:sldChg>
      <pc:sldChg chg="add">
        <pc:chgData name="Michael Hennick" userId="47308667-b466-4bc8-8630-0f7e6f423307" providerId="ADAL" clId="{6B88DCC0-A5EE-4C2E-AEBB-4A52DE714CAD}" dt="2024-02-14T22:35:51.647" v="1"/>
        <pc:sldMkLst>
          <pc:docMk/>
          <pc:sldMk cId="1980119359" sldId="437"/>
        </pc:sldMkLst>
      </pc:sldChg>
      <pc:sldChg chg="add">
        <pc:chgData name="Michael Hennick" userId="47308667-b466-4bc8-8630-0f7e6f423307" providerId="ADAL" clId="{6B88DCC0-A5EE-4C2E-AEBB-4A52DE714CAD}" dt="2024-02-14T22:35:51.647" v="1"/>
        <pc:sldMkLst>
          <pc:docMk/>
          <pc:sldMk cId="2654318338" sldId="438"/>
        </pc:sldMkLst>
      </pc:sldChg>
      <pc:sldChg chg="add">
        <pc:chgData name="Michael Hennick" userId="47308667-b466-4bc8-8630-0f7e6f423307" providerId="ADAL" clId="{6B88DCC0-A5EE-4C2E-AEBB-4A52DE714CAD}" dt="2024-02-14T22:35:51.647" v="1"/>
        <pc:sldMkLst>
          <pc:docMk/>
          <pc:sldMk cId="1909470965" sldId="439"/>
        </pc:sldMkLst>
      </pc:sldChg>
      <pc:sldChg chg="add">
        <pc:chgData name="Michael Hennick" userId="47308667-b466-4bc8-8630-0f7e6f423307" providerId="ADAL" clId="{6B88DCC0-A5EE-4C2E-AEBB-4A52DE714CAD}" dt="2024-02-14T22:35:51.647" v="1"/>
        <pc:sldMkLst>
          <pc:docMk/>
          <pc:sldMk cId="568239790" sldId="440"/>
        </pc:sldMkLst>
      </pc:sldChg>
      <pc:sldChg chg="add">
        <pc:chgData name="Michael Hennick" userId="47308667-b466-4bc8-8630-0f7e6f423307" providerId="ADAL" clId="{6B88DCC0-A5EE-4C2E-AEBB-4A52DE714CAD}" dt="2024-02-14T22:35:51.647" v="1"/>
        <pc:sldMkLst>
          <pc:docMk/>
          <pc:sldMk cId="2352378296" sldId="441"/>
        </pc:sldMkLst>
      </pc:sldChg>
      <pc:sldChg chg="add">
        <pc:chgData name="Michael Hennick" userId="47308667-b466-4bc8-8630-0f7e6f423307" providerId="ADAL" clId="{6B88DCC0-A5EE-4C2E-AEBB-4A52DE714CAD}" dt="2024-02-14T22:35:51.647" v="1"/>
        <pc:sldMkLst>
          <pc:docMk/>
          <pc:sldMk cId="508815707" sldId="442"/>
        </pc:sldMkLst>
      </pc:sldChg>
      <pc:sldChg chg="add">
        <pc:chgData name="Michael Hennick" userId="47308667-b466-4bc8-8630-0f7e6f423307" providerId="ADAL" clId="{6B88DCC0-A5EE-4C2E-AEBB-4A52DE714CAD}" dt="2024-02-14T22:35:51.647" v="1"/>
        <pc:sldMkLst>
          <pc:docMk/>
          <pc:sldMk cId="1925097210" sldId="443"/>
        </pc:sldMkLst>
      </pc:sldChg>
      <pc:sldChg chg="add">
        <pc:chgData name="Michael Hennick" userId="47308667-b466-4bc8-8630-0f7e6f423307" providerId="ADAL" clId="{6B88DCC0-A5EE-4C2E-AEBB-4A52DE714CAD}" dt="2024-02-14T22:35:51.647" v="1"/>
        <pc:sldMkLst>
          <pc:docMk/>
          <pc:sldMk cId="4205465000" sldId="444"/>
        </pc:sldMkLst>
      </pc:sldChg>
      <pc:sldChg chg="add">
        <pc:chgData name="Michael Hennick" userId="47308667-b466-4bc8-8630-0f7e6f423307" providerId="ADAL" clId="{6B88DCC0-A5EE-4C2E-AEBB-4A52DE714CAD}" dt="2024-02-14T22:35:51.647" v="1"/>
        <pc:sldMkLst>
          <pc:docMk/>
          <pc:sldMk cId="2994271128" sldId="445"/>
        </pc:sldMkLst>
      </pc:sldChg>
      <pc:sldChg chg="add">
        <pc:chgData name="Michael Hennick" userId="47308667-b466-4bc8-8630-0f7e6f423307" providerId="ADAL" clId="{6B88DCC0-A5EE-4C2E-AEBB-4A52DE714CAD}" dt="2024-02-14T22:35:51.647" v="1"/>
        <pc:sldMkLst>
          <pc:docMk/>
          <pc:sldMk cId="3644070665" sldId="446"/>
        </pc:sldMkLst>
      </pc:sldChg>
      <pc:sldChg chg="add">
        <pc:chgData name="Michael Hennick" userId="47308667-b466-4bc8-8630-0f7e6f423307" providerId="ADAL" clId="{6B88DCC0-A5EE-4C2E-AEBB-4A52DE714CAD}" dt="2024-02-14T22:35:51.647" v="1"/>
        <pc:sldMkLst>
          <pc:docMk/>
          <pc:sldMk cId="1025574177" sldId="447"/>
        </pc:sldMkLst>
      </pc:sldChg>
      <pc:sldChg chg="add">
        <pc:chgData name="Michael Hennick" userId="47308667-b466-4bc8-8630-0f7e6f423307" providerId="ADAL" clId="{6B88DCC0-A5EE-4C2E-AEBB-4A52DE714CAD}" dt="2024-02-14T22:35:51.647" v="1"/>
        <pc:sldMkLst>
          <pc:docMk/>
          <pc:sldMk cId="1813596466" sldId="448"/>
        </pc:sldMkLst>
      </pc:sldChg>
      <pc:sldChg chg="add">
        <pc:chgData name="Michael Hennick" userId="47308667-b466-4bc8-8630-0f7e6f423307" providerId="ADAL" clId="{6B88DCC0-A5EE-4C2E-AEBB-4A52DE714CAD}" dt="2024-02-14T22:35:51.647" v="1"/>
        <pc:sldMkLst>
          <pc:docMk/>
          <pc:sldMk cId="367494163" sldId="449"/>
        </pc:sldMkLst>
      </pc:sldChg>
      <pc:sldChg chg="add">
        <pc:chgData name="Michael Hennick" userId="47308667-b466-4bc8-8630-0f7e6f423307" providerId="ADAL" clId="{6B88DCC0-A5EE-4C2E-AEBB-4A52DE714CAD}" dt="2024-02-14T22:35:51.647" v="1"/>
        <pc:sldMkLst>
          <pc:docMk/>
          <pc:sldMk cId="3895920814" sldId="450"/>
        </pc:sldMkLst>
      </pc:sldChg>
      <pc:sldChg chg="add">
        <pc:chgData name="Michael Hennick" userId="47308667-b466-4bc8-8630-0f7e6f423307" providerId="ADAL" clId="{6B88DCC0-A5EE-4C2E-AEBB-4A52DE714CAD}" dt="2024-02-14T22:35:51.647" v="1"/>
        <pc:sldMkLst>
          <pc:docMk/>
          <pc:sldMk cId="4121662670" sldId="451"/>
        </pc:sldMkLst>
      </pc:sldChg>
      <pc:sldChg chg="add">
        <pc:chgData name="Michael Hennick" userId="47308667-b466-4bc8-8630-0f7e6f423307" providerId="ADAL" clId="{6B88DCC0-A5EE-4C2E-AEBB-4A52DE714CAD}" dt="2024-02-14T22:35:51.647" v="1"/>
        <pc:sldMkLst>
          <pc:docMk/>
          <pc:sldMk cId="2838919653" sldId="452"/>
        </pc:sldMkLst>
      </pc:sldChg>
      <pc:sldChg chg="add">
        <pc:chgData name="Michael Hennick" userId="47308667-b466-4bc8-8630-0f7e6f423307" providerId="ADAL" clId="{6B88DCC0-A5EE-4C2E-AEBB-4A52DE714CAD}" dt="2024-02-14T22:35:51.647" v="1"/>
        <pc:sldMkLst>
          <pc:docMk/>
          <pc:sldMk cId="2647380488" sldId="453"/>
        </pc:sldMkLst>
      </pc:sldChg>
      <pc:sldChg chg="add">
        <pc:chgData name="Michael Hennick" userId="47308667-b466-4bc8-8630-0f7e6f423307" providerId="ADAL" clId="{6B88DCC0-A5EE-4C2E-AEBB-4A52DE714CAD}" dt="2024-02-14T22:35:51.647" v="1"/>
        <pc:sldMkLst>
          <pc:docMk/>
          <pc:sldMk cId="2601507974" sldId="454"/>
        </pc:sldMkLst>
      </pc:sldChg>
      <pc:sldChg chg="add">
        <pc:chgData name="Michael Hennick" userId="47308667-b466-4bc8-8630-0f7e6f423307" providerId="ADAL" clId="{6B88DCC0-A5EE-4C2E-AEBB-4A52DE714CAD}" dt="2024-02-14T22:35:51.647" v="1"/>
        <pc:sldMkLst>
          <pc:docMk/>
          <pc:sldMk cId="550773249" sldId="455"/>
        </pc:sldMkLst>
      </pc:sldChg>
      <pc:sldChg chg="add">
        <pc:chgData name="Michael Hennick" userId="47308667-b466-4bc8-8630-0f7e6f423307" providerId="ADAL" clId="{6B88DCC0-A5EE-4C2E-AEBB-4A52DE714CAD}" dt="2024-02-14T22:35:51.647" v="1"/>
        <pc:sldMkLst>
          <pc:docMk/>
          <pc:sldMk cId="3165232960" sldId="456"/>
        </pc:sldMkLst>
      </pc:sldChg>
      <pc:sldChg chg="add">
        <pc:chgData name="Michael Hennick" userId="47308667-b466-4bc8-8630-0f7e6f423307" providerId="ADAL" clId="{6B88DCC0-A5EE-4C2E-AEBB-4A52DE714CAD}" dt="2024-02-14T22:35:51.647" v="1"/>
        <pc:sldMkLst>
          <pc:docMk/>
          <pc:sldMk cId="3069851031" sldId="457"/>
        </pc:sldMkLst>
      </pc:sldChg>
      <pc:sldChg chg="add">
        <pc:chgData name="Michael Hennick" userId="47308667-b466-4bc8-8630-0f7e6f423307" providerId="ADAL" clId="{6B88DCC0-A5EE-4C2E-AEBB-4A52DE714CAD}" dt="2024-02-14T22:35:51.647" v="1"/>
        <pc:sldMkLst>
          <pc:docMk/>
          <pc:sldMk cId="924592368" sldId="458"/>
        </pc:sldMkLst>
      </pc:sldChg>
      <pc:sldChg chg="add">
        <pc:chgData name="Michael Hennick" userId="47308667-b466-4bc8-8630-0f7e6f423307" providerId="ADAL" clId="{6B88DCC0-A5EE-4C2E-AEBB-4A52DE714CAD}" dt="2024-02-14T22:35:51.647" v="1"/>
        <pc:sldMkLst>
          <pc:docMk/>
          <pc:sldMk cId="100927495" sldId="459"/>
        </pc:sldMkLst>
      </pc:sldChg>
      <pc:sldChg chg="add">
        <pc:chgData name="Michael Hennick" userId="47308667-b466-4bc8-8630-0f7e6f423307" providerId="ADAL" clId="{6B88DCC0-A5EE-4C2E-AEBB-4A52DE714CAD}" dt="2024-02-14T22:35:51.647" v="1"/>
        <pc:sldMkLst>
          <pc:docMk/>
          <pc:sldMk cId="4022286155" sldId="460"/>
        </pc:sldMkLst>
      </pc:sldChg>
      <pc:sldChg chg="add">
        <pc:chgData name="Michael Hennick" userId="47308667-b466-4bc8-8630-0f7e6f423307" providerId="ADAL" clId="{6B88DCC0-A5EE-4C2E-AEBB-4A52DE714CAD}" dt="2024-02-14T22:35:51.647" v="1"/>
        <pc:sldMkLst>
          <pc:docMk/>
          <pc:sldMk cId="1069802261" sldId="461"/>
        </pc:sldMkLst>
      </pc:sldChg>
      <pc:sldChg chg="add">
        <pc:chgData name="Michael Hennick" userId="47308667-b466-4bc8-8630-0f7e6f423307" providerId="ADAL" clId="{6B88DCC0-A5EE-4C2E-AEBB-4A52DE714CAD}" dt="2024-02-14T22:35:51.647" v="1"/>
        <pc:sldMkLst>
          <pc:docMk/>
          <pc:sldMk cId="548561642" sldId="462"/>
        </pc:sldMkLst>
      </pc:sldChg>
      <pc:sldChg chg="add">
        <pc:chgData name="Michael Hennick" userId="47308667-b466-4bc8-8630-0f7e6f423307" providerId="ADAL" clId="{6B88DCC0-A5EE-4C2E-AEBB-4A52DE714CAD}" dt="2024-02-14T22:35:51.647" v="1"/>
        <pc:sldMkLst>
          <pc:docMk/>
          <pc:sldMk cId="1941180637" sldId="465"/>
        </pc:sldMkLst>
      </pc:sldChg>
      <pc:sldChg chg="add">
        <pc:chgData name="Michael Hennick" userId="47308667-b466-4bc8-8630-0f7e6f423307" providerId="ADAL" clId="{6B88DCC0-A5EE-4C2E-AEBB-4A52DE714CAD}" dt="2024-02-14T22:35:51.647" v="1"/>
        <pc:sldMkLst>
          <pc:docMk/>
          <pc:sldMk cId="2925978141" sldId="466"/>
        </pc:sldMkLst>
      </pc:sldChg>
      <pc:sldChg chg="add">
        <pc:chgData name="Michael Hennick" userId="47308667-b466-4bc8-8630-0f7e6f423307" providerId="ADAL" clId="{6B88DCC0-A5EE-4C2E-AEBB-4A52DE714CAD}" dt="2024-02-14T22:35:51.647" v="1"/>
        <pc:sldMkLst>
          <pc:docMk/>
          <pc:sldMk cId="2603820152" sldId="467"/>
        </pc:sldMkLst>
      </pc:sldChg>
      <pc:sldChg chg="add">
        <pc:chgData name="Michael Hennick" userId="47308667-b466-4bc8-8630-0f7e6f423307" providerId="ADAL" clId="{6B88DCC0-A5EE-4C2E-AEBB-4A52DE714CAD}" dt="2024-02-14T22:35:51.647" v="1"/>
        <pc:sldMkLst>
          <pc:docMk/>
          <pc:sldMk cId="299561289" sldId="468"/>
        </pc:sldMkLst>
      </pc:sldChg>
      <pc:sldChg chg="add">
        <pc:chgData name="Michael Hennick" userId="47308667-b466-4bc8-8630-0f7e6f423307" providerId="ADAL" clId="{6B88DCC0-A5EE-4C2E-AEBB-4A52DE714CAD}" dt="2024-02-14T22:35:51.647" v="1"/>
        <pc:sldMkLst>
          <pc:docMk/>
          <pc:sldMk cId="1427378149" sldId="469"/>
        </pc:sldMkLst>
      </pc:sldChg>
      <pc:sldChg chg="add">
        <pc:chgData name="Michael Hennick" userId="47308667-b466-4bc8-8630-0f7e6f423307" providerId="ADAL" clId="{6B88DCC0-A5EE-4C2E-AEBB-4A52DE714CAD}" dt="2024-02-14T22:35:51.647" v="1"/>
        <pc:sldMkLst>
          <pc:docMk/>
          <pc:sldMk cId="2652402267" sldId="470"/>
        </pc:sldMkLst>
      </pc:sldChg>
      <pc:sldChg chg="add">
        <pc:chgData name="Michael Hennick" userId="47308667-b466-4bc8-8630-0f7e6f423307" providerId="ADAL" clId="{6B88DCC0-A5EE-4C2E-AEBB-4A52DE714CAD}" dt="2024-02-14T22:35:51.647" v="1"/>
        <pc:sldMkLst>
          <pc:docMk/>
          <pc:sldMk cId="3447095867" sldId="471"/>
        </pc:sldMkLst>
      </pc:sldChg>
      <pc:sldChg chg="add">
        <pc:chgData name="Michael Hennick" userId="47308667-b466-4bc8-8630-0f7e6f423307" providerId="ADAL" clId="{6B88DCC0-A5EE-4C2E-AEBB-4A52DE714CAD}" dt="2024-02-14T22:35:51.647" v="1"/>
        <pc:sldMkLst>
          <pc:docMk/>
          <pc:sldMk cId="2146624069" sldId="472"/>
        </pc:sldMkLst>
      </pc:sldChg>
      <pc:sldChg chg="add">
        <pc:chgData name="Michael Hennick" userId="47308667-b466-4bc8-8630-0f7e6f423307" providerId="ADAL" clId="{6B88DCC0-A5EE-4C2E-AEBB-4A52DE714CAD}" dt="2024-02-14T22:35:51.647" v="1"/>
        <pc:sldMkLst>
          <pc:docMk/>
          <pc:sldMk cId="3539073775" sldId="473"/>
        </pc:sldMkLst>
      </pc:sldChg>
      <pc:sldChg chg="add">
        <pc:chgData name="Michael Hennick" userId="47308667-b466-4bc8-8630-0f7e6f423307" providerId="ADAL" clId="{6B88DCC0-A5EE-4C2E-AEBB-4A52DE714CAD}" dt="2024-02-14T22:35:51.647" v="1"/>
        <pc:sldMkLst>
          <pc:docMk/>
          <pc:sldMk cId="3745624972" sldId="474"/>
        </pc:sldMkLst>
      </pc:sldChg>
      <pc:sldChg chg="add">
        <pc:chgData name="Michael Hennick" userId="47308667-b466-4bc8-8630-0f7e6f423307" providerId="ADAL" clId="{6B88DCC0-A5EE-4C2E-AEBB-4A52DE714CAD}" dt="2024-02-14T22:35:51.647" v="1"/>
        <pc:sldMkLst>
          <pc:docMk/>
          <pc:sldMk cId="2902923239" sldId="475"/>
        </pc:sldMkLst>
      </pc:sldChg>
      <pc:sldChg chg="add">
        <pc:chgData name="Michael Hennick" userId="47308667-b466-4bc8-8630-0f7e6f423307" providerId="ADAL" clId="{6B88DCC0-A5EE-4C2E-AEBB-4A52DE714CAD}" dt="2024-02-14T22:35:51.647" v="1"/>
        <pc:sldMkLst>
          <pc:docMk/>
          <pc:sldMk cId="2184331414" sldId="476"/>
        </pc:sldMkLst>
      </pc:sldChg>
      <pc:sldChg chg="add">
        <pc:chgData name="Michael Hennick" userId="47308667-b466-4bc8-8630-0f7e6f423307" providerId="ADAL" clId="{6B88DCC0-A5EE-4C2E-AEBB-4A52DE714CAD}" dt="2024-02-14T22:35:51.647" v="1"/>
        <pc:sldMkLst>
          <pc:docMk/>
          <pc:sldMk cId="125218218" sldId="477"/>
        </pc:sldMkLst>
      </pc:sldChg>
      <pc:sldChg chg="add">
        <pc:chgData name="Michael Hennick" userId="47308667-b466-4bc8-8630-0f7e6f423307" providerId="ADAL" clId="{6B88DCC0-A5EE-4C2E-AEBB-4A52DE714CAD}" dt="2024-02-14T22:35:51.647" v="1"/>
        <pc:sldMkLst>
          <pc:docMk/>
          <pc:sldMk cId="3576940996" sldId="478"/>
        </pc:sldMkLst>
      </pc:sldChg>
      <pc:sldChg chg="add">
        <pc:chgData name="Michael Hennick" userId="47308667-b466-4bc8-8630-0f7e6f423307" providerId="ADAL" clId="{6B88DCC0-A5EE-4C2E-AEBB-4A52DE714CAD}" dt="2024-02-14T22:35:51.647" v="1"/>
        <pc:sldMkLst>
          <pc:docMk/>
          <pc:sldMk cId="1816101134" sldId="4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2/14/2024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2F2A01E0-54FA-B041-9DB9-0F8AB1E9B6A8}" type="slidenum">
              <a:rPr lang="en-US"/>
              <a:pPr/>
              <a:t>3</a:t>
            </a:fld>
            <a:endParaRPr lang="en-US"/>
          </a:p>
        </p:txBody>
      </p:sp>
    </p:spTree>
    <p:extLst>
      <p:ext uri="{BB962C8B-B14F-4D97-AF65-F5344CB8AC3E}">
        <p14:creationId xmlns:p14="http://schemas.microsoft.com/office/powerpoint/2010/main" val="209577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2/14/2024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2/14/2024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2/14/2024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chive.or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facebook.com/robots.txt" TargetMode="External"/><Relationship Id="rId2" Type="http://schemas.openxmlformats.org/officeDocument/2006/relationships/hyperlink" Target="http://www.umbc.edu/robots.txt" TargetMode="External"/><Relationship Id="rId1" Type="http://schemas.openxmlformats.org/officeDocument/2006/relationships/slideLayout" Target="../slideLayouts/slideLayout1.xml"/><Relationship Id="rId4" Type="http://schemas.openxmlformats.org/officeDocument/2006/relationships/hyperlink" Target="http://www.whitehouse.gov/robots.txt"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shodan.i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blog.shodan.io/the-hdfs-juggernaut/"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_YRs28yBYuI"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dhs.gov/publication/dhs-ops-pia-004f-publicly-available-social-media-monitoring-and-situational-awareness"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hyperlink" Target="https://bitbucket.org/LaNMaSteR53/recon-ng/wiki/Usage%20Guid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datasploit.info/" TargetMode="External"/><Relationship Id="rId1" Type="http://schemas.openxmlformats.org/officeDocument/2006/relationships/slideLayout" Target="../slideLayouts/slideLayout1.xml"/><Relationship Id="rId6" Type="http://schemas.openxmlformats.org/officeDocument/2006/relationships/hyperlink" Target="http://www.geocreepy.com/" TargetMode="External"/><Relationship Id="rId5" Type="http://schemas.openxmlformats.org/officeDocument/2006/relationships/image" Target="../media/image45.png"/><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Social Engineering</a:t>
            </a:r>
          </a:p>
        </p:txBody>
      </p:sp>
      <p:sp>
        <p:nvSpPr>
          <p:cNvPr id="3" name="Subtitle 2"/>
          <p:cNvSpPr>
            <a:spLocks noGrp="1"/>
          </p:cNvSpPr>
          <p:nvPr>
            <p:ph type="subTitle" idx="1"/>
          </p:nvPr>
        </p:nvSpPr>
        <p:spPr>
          <a:xfrm>
            <a:off x="341842" y="1219200"/>
            <a:ext cx="8573558" cy="5181600"/>
          </a:xfrm>
        </p:spPr>
        <p:txBody>
          <a:bodyPr>
            <a:normAutofit/>
          </a:bodyPr>
          <a:lstStyle/>
          <a:p>
            <a:pPr algn="l"/>
            <a:r>
              <a:rPr lang="en-US" dirty="0"/>
              <a:t>Job Requisitions/Recruiter</a:t>
            </a:r>
          </a:p>
          <a:p>
            <a:pPr algn="l"/>
            <a:r>
              <a:rPr lang="en-US" dirty="0"/>
              <a:t>	Apply to job openings at target</a:t>
            </a:r>
          </a:p>
          <a:p>
            <a:pPr algn="l"/>
            <a:r>
              <a:rPr lang="en-US" dirty="0"/>
              <a:t>	Cold-call employees offering jobs</a:t>
            </a:r>
          </a:p>
          <a:p>
            <a:pPr algn="l"/>
            <a:r>
              <a:rPr lang="en-US" dirty="0"/>
              <a:t>Vendor Research</a:t>
            </a:r>
          </a:p>
          <a:p>
            <a:pPr algn="l"/>
            <a:r>
              <a:rPr lang="en-US" dirty="0"/>
              <a:t>	What technology needs does the target have?	</a:t>
            </a:r>
          </a:p>
          <a:p>
            <a:pPr algn="l"/>
            <a:r>
              <a:rPr lang="en-US" dirty="0"/>
              <a:t>Phone phishing</a:t>
            </a:r>
          </a:p>
          <a:p>
            <a:pPr algn="l"/>
            <a:r>
              <a:rPr lang="en-US" dirty="0"/>
              <a:t>	Spoofing caller-ID</a:t>
            </a:r>
          </a:p>
          <a:p>
            <a:pPr algn="l"/>
            <a:r>
              <a:rPr lang="en-US" dirty="0"/>
              <a:t>Baiting</a:t>
            </a:r>
          </a:p>
          <a:p>
            <a:pPr algn="l"/>
            <a:r>
              <a:rPr lang="en-US" dirty="0"/>
              <a:t>	USB/CD/DVD</a:t>
            </a:r>
          </a:p>
          <a:p>
            <a:pPr algn="l"/>
            <a:r>
              <a:rPr lang="en-US" dirty="0"/>
              <a:t>Email phishing</a:t>
            </a:r>
          </a:p>
          <a:p>
            <a:pPr algn="l"/>
            <a:r>
              <a:rPr lang="en-US" dirty="0"/>
              <a:t>	Spoofing email addresses</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920" t="11851" r="11904" b="8615"/>
          <a:stretch/>
        </p:blipFill>
        <p:spPr bwMode="auto">
          <a:xfrm>
            <a:off x="5410199" y="3962400"/>
            <a:ext cx="3179299" cy="2222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15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Registration Information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Domain Name registration</a:t>
            </a:r>
          </a:p>
          <a:p>
            <a:pPr algn="l"/>
            <a:r>
              <a:rPr lang="en-US" dirty="0"/>
              <a:t>	Any administrative information on the target?</a:t>
            </a:r>
          </a:p>
          <a:p>
            <a:pPr algn="l"/>
            <a:r>
              <a:rPr lang="en-US" dirty="0"/>
              <a:t>	Points of contact?</a:t>
            </a:r>
          </a:p>
          <a:p>
            <a:pPr algn="l"/>
            <a:r>
              <a:rPr lang="en-US" dirty="0"/>
              <a:t>	Domain expiration date?</a:t>
            </a:r>
          </a:p>
          <a:p>
            <a:pPr algn="l"/>
            <a:r>
              <a:rPr lang="en-US" dirty="0"/>
              <a:t>GEO IP Information</a:t>
            </a:r>
          </a:p>
          <a:p>
            <a:pPr algn="l"/>
            <a:r>
              <a:rPr lang="en-US" dirty="0"/>
              <a:t>	Where is the target’s network located?</a:t>
            </a:r>
          </a:p>
          <a:p>
            <a:pPr algn="l"/>
            <a:r>
              <a:rPr lang="en-US" dirty="0"/>
              <a:t>ISP Records</a:t>
            </a:r>
          </a:p>
          <a:p>
            <a:pPr algn="l"/>
            <a:r>
              <a:rPr lang="en-US" dirty="0"/>
              <a:t>	What provider network does the target use?</a:t>
            </a:r>
          </a:p>
          <a:p>
            <a:pPr algn="l"/>
            <a:r>
              <a:rPr lang="en-US" dirty="0"/>
              <a:t>DNS Records</a:t>
            </a:r>
          </a:p>
          <a:p>
            <a:pPr algn="l"/>
            <a:r>
              <a:rPr lang="en-US" dirty="0"/>
              <a:t>	What other systems can I find out about?</a:t>
            </a:r>
          </a:p>
          <a:p>
            <a:pPr algn="l"/>
            <a:r>
              <a:rPr lang="en-US" dirty="0"/>
              <a:t>Hosting Information</a:t>
            </a:r>
          </a:p>
          <a:p>
            <a:pPr algn="l"/>
            <a:r>
              <a:rPr lang="en-US" dirty="0"/>
              <a:t>	What environment is the target server in?</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7430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Domain Name Registration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WHOIS search of target (Classic)</a:t>
            </a:r>
          </a:p>
          <a:p>
            <a:pPr algn="l"/>
            <a:r>
              <a:rPr lang="en-US" dirty="0"/>
              <a:t>RDAP – Registration Data Access Protocol (New)</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2"/>
          <a:srcRect t="51447"/>
          <a:stretch/>
        </p:blipFill>
        <p:spPr>
          <a:xfrm>
            <a:off x="4572000" y="2438400"/>
            <a:ext cx="3886200" cy="3456821"/>
          </a:xfrm>
          <a:prstGeom prst="rect">
            <a:avLst/>
          </a:prstGeom>
        </p:spPr>
      </p:pic>
      <p:pic>
        <p:nvPicPr>
          <p:cNvPr id="5" name="Picture 4"/>
          <p:cNvPicPr>
            <a:picLocks noChangeAspect="1"/>
          </p:cNvPicPr>
          <p:nvPr/>
        </p:nvPicPr>
        <p:blipFill rotWithShape="1">
          <a:blip r:embed="rId2"/>
          <a:srcRect b="49839"/>
          <a:stretch/>
        </p:blipFill>
        <p:spPr>
          <a:xfrm>
            <a:off x="838200" y="2438400"/>
            <a:ext cx="3743365" cy="3440026"/>
          </a:xfrm>
          <a:prstGeom prst="rect">
            <a:avLst/>
          </a:prstGeom>
        </p:spPr>
      </p:pic>
    </p:spTree>
    <p:extLst>
      <p:ext uri="{BB962C8B-B14F-4D97-AF65-F5344CB8AC3E}">
        <p14:creationId xmlns:p14="http://schemas.microsoft.com/office/powerpoint/2010/main" val="282536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GEO-Location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err="1"/>
              <a:t>Geolocation</a:t>
            </a:r>
            <a:r>
              <a:rPr lang="en-US" dirty="0"/>
              <a:t> of target</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3276600" y="1981200"/>
            <a:ext cx="5237455" cy="4191000"/>
          </a:xfrm>
          <a:prstGeom prst="rect">
            <a:avLst/>
          </a:prstGeom>
        </p:spPr>
      </p:pic>
      <p:pic>
        <p:nvPicPr>
          <p:cNvPr id="4" name="Picture 3"/>
          <p:cNvPicPr>
            <a:picLocks noChangeAspect="1"/>
          </p:cNvPicPr>
          <p:nvPr/>
        </p:nvPicPr>
        <p:blipFill>
          <a:blip r:embed="rId3"/>
          <a:stretch>
            <a:fillRect/>
          </a:stretch>
        </p:blipFill>
        <p:spPr>
          <a:xfrm>
            <a:off x="228600" y="2514600"/>
            <a:ext cx="3791679" cy="2946400"/>
          </a:xfrm>
          <a:prstGeom prst="rect">
            <a:avLst/>
          </a:prstGeom>
        </p:spPr>
      </p:pic>
    </p:spTree>
    <p:extLst>
      <p:ext uri="{BB962C8B-B14F-4D97-AF65-F5344CB8AC3E}">
        <p14:creationId xmlns:p14="http://schemas.microsoft.com/office/powerpoint/2010/main" val="297506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DNS/ISP Information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DNS records of target</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733800" y="1205663"/>
            <a:ext cx="3936383" cy="5499937"/>
          </a:xfrm>
          <a:prstGeom prst="rect">
            <a:avLst/>
          </a:prstGeom>
        </p:spPr>
      </p:pic>
    </p:spTree>
    <p:extLst>
      <p:ext uri="{BB962C8B-B14F-4D97-AF65-F5344CB8AC3E}">
        <p14:creationId xmlns:p14="http://schemas.microsoft.com/office/powerpoint/2010/main" val="1980119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Visual </a:t>
            </a:r>
            <a:r>
              <a:rPr lang="en-US" dirty="0" err="1"/>
              <a:t>Traceroute</a:t>
            </a:r>
            <a:endParaRPr lang="en-US" dirty="0"/>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Visual Trace between you and target</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838200" y="2133600"/>
            <a:ext cx="7467600" cy="4273036"/>
          </a:xfrm>
          <a:prstGeom prst="rect">
            <a:avLst/>
          </a:prstGeom>
        </p:spPr>
      </p:pic>
    </p:spTree>
    <p:extLst>
      <p:ext uri="{BB962C8B-B14F-4D97-AF65-F5344CB8AC3E}">
        <p14:creationId xmlns:p14="http://schemas.microsoft.com/office/powerpoint/2010/main" val="265431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Hosting Information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Environment, Network space, </a:t>
            </a:r>
            <a:r>
              <a:rPr lang="en-US" dirty="0" err="1"/>
              <a:t>etc</a:t>
            </a: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609600" y="2133600"/>
            <a:ext cx="7924800" cy="3728720"/>
          </a:xfrm>
          <a:prstGeom prst="rect">
            <a:avLst/>
          </a:prstGeom>
        </p:spPr>
      </p:pic>
    </p:spTree>
    <p:extLst>
      <p:ext uri="{BB962C8B-B14F-4D97-AF65-F5344CB8AC3E}">
        <p14:creationId xmlns:p14="http://schemas.microsoft.com/office/powerpoint/2010/main" val="190947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Hosting Information</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Environment, Network space, </a:t>
            </a:r>
          </a:p>
          <a:p>
            <a:pPr algn="l"/>
            <a:r>
              <a:rPr lang="en-US" dirty="0" err="1"/>
              <a:t>etc</a:t>
            </a:r>
            <a:r>
              <a:rPr lang="en-US" dirty="0"/>
              <a:t> continued</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4114800" y="1447800"/>
            <a:ext cx="4594860" cy="5105400"/>
          </a:xfrm>
          <a:prstGeom prst="rect">
            <a:avLst/>
          </a:prstGeom>
        </p:spPr>
      </p:pic>
    </p:spTree>
    <p:extLst>
      <p:ext uri="{BB962C8B-B14F-4D97-AF65-F5344CB8AC3E}">
        <p14:creationId xmlns:p14="http://schemas.microsoft.com/office/powerpoint/2010/main" val="56823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err="1"/>
              <a:t>ViewDNS.INFO</a:t>
            </a:r>
            <a:endParaRPr lang="en-US" dirty="0"/>
          </a:p>
        </p:txBody>
      </p:sp>
      <p:sp>
        <p:nvSpPr>
          <p:cNvPr id="3" name="Subtitle 2"/>
          <p:cNvSpPr>
            <a:spLocks noGrp="1"/>
          </p:cNvSpPr>
          <p:nvPr>
            <p:ph type="subTitle" idx="1"/>
          </p:nvPr>
        </p:nvSpPr>
        <p:spPr>
          <a:xfrm>
            <a:off x="5791200" y="2667000"/>
            <a:ext cx="2732616" cy="3429000"/>
          </a:xfrm>
        </p:spPr>
        <p:txBody>
          <a:bodyPr>
            <a:normAutofit/>
          </a:bodyPr>
          <a:lstStyle/>
          <a:p>
            <a:pPr algn="l"/>
            <a:r>
              <a:rPr lang="en-US" dirty="0"/>
              <a:t>One Stop Shopping!</a:t>
            </a:r>
          </a:p>
          <a:p>
            <a:pPr algn="l"/>
            <a:endParaRPr lang="en-US" dirty="0"/>
          </a:p>
          <a:p>
            <a:pPr algn="l"/>
            <a:r>
              <a:rPr lang="en-US" dirty="0"/>
              <a:t>DNS, </a:t>
            </a:r>
            <a:r>
              <a:rPr lang="en-US" dirty="0" err="1"/>
              <a:t>Whois</a:t>
            </a:r>
            <a:r>
              <a:rPr lang="en-US" dirty="0"/>
              <a:t>, IP, ASN, and more!</a:t>
            </a:r>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174987-4328-5646-92F8-29981F23D6A6}"/>
              </a:ext>
            </a:extLst>
          </p:cNvPr>
          <p:cNvPicPr>
            <a:picLocks noChangeAspect="1"/>
          </p:cNvPicPr>
          <p:nvPr/>
        </p:nvPicPr>
        <p:blipFill>
          <a:blip r:embed="rId2"/>
          <a:stretch>
            <a:fillRect/>
          </a:stretch>
        </p:blipFill>
        <p:spPr>
          <a:xfrm>
            <a:off x="155575" y="1065088"/>
            <a:ext cx="5525954" cy="5715000"/>
          </a:xfrm>
          <a:prstGeom prst="rect">
            <a:avLst/>
          </a:prstGeom>
        </p:spPr>
      </p:pic>
    </p:spTree>
    <p:extLst>
      <p:ext uri="{BB962C8B-B14F-4D97-AF65-F5344CB8AC3E}">
        <p14:creationId xmlns:p14="http://schemas.microsoft.com/office/powerpoint/2010/main" val="235237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err="1"/>
              <a:t>Wayback</a:t>
            </a:r>
            <a:r>
              <a:rPr lang="en-US" dirty="0"/>
              <a:t> Machine</a:t>
            </a:r>
          </a:p>
        </p:txBody>
      </p:sp>
      <p:sp>
        <p:nvSpPr>
          <p:cNvPr id="3" name="Subtitle 2"/>
          <p:cNvSpPr>
            <a:spLocks noGrp="1"/>
          </p:cNvSpPr>
          <p:nvPr>
            <p:ph type="subTitle" idx="1"/>
          </p:nvPr>
        </p:nvSpPr>
        <p:spPr>
          <a:xfrm>
            <a:off x="341842" y="2667000"/>
            <a:ext cx="8181974" cy="3429000"/>
          </a:xfrm>
        </p:spPr>
        <p:txBody>
          <a:bodyPr>
            <a:normAutofit fontScale="92500" lnSpcReduction="10000"/>
          </a:bodyPr>
          <a:lstStyle/>
          <a:p>
            <a:pPr algn="l"/>
            <a:r>
              <a:rPr lang="en-US" dirty="0"/>
              <a:t>Archive of internet websites – available for review for previous information, old press releases, data thought to have been “removed”</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ctr"/>
            <a:r>
              <a:rPr lang="en-US" dirty="0">
                <a:hlinkClick r:id="rId2"/>
              </a:rPr>
              <a:t>https://archive.org/</a:t>
            </a:r>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143000" y="2667000"/>
            <a:ext cx="6829425" cy="1438275"/>
          </a:xfrm>
          <a:prstGeom prst="rect">
            <a:avLst/>
          </a:prstGeom>
        </p:spPr>
      </p:pic>
    </p:spTree>
    <p:extLst>
      <p:ext uri="{BB962C8B-B14F-4D97-AF65-F5344CB8AC3E}">
        <p14:creationId xmlns:p14="http://schemas.microsoft.com/office/powerpoint/2010/main" val="357694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t>Week 02 – Technical Foundations of Hacking</a:t>
            </a:r>
          </a:p>
          <a:p>
            <a:pPr marL="342900" indent="-342900" algn="l">
              <a:buFontTx/>
              <a:buChar char="-"/>
            </a:pPr>
            <a:r>
              <a:rPr lang="en-US" sz="1800" dirty="0">
                <a:solidFill>
                  <a:srgbClr val="FFFF00"/>
                </a:solidFill>
              </a:rPr>
              <a:t>Week 03 – Reconnaissance, Social Media</a:t>
            </a:r>
          </a:p>
          <a:p>
            <a:pPr marL="342900" indent="-342900" algn="l">
              <a:buFontTx/>
              <a:buChar char="-"/>
            </a:pPr>
            <a:r>
              <a:rPr lang="en-US" sz="1800" dirty="0"/>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a:t>
            </a:r>
            <a:r>
              <a:rPr lang="en-US" sz="1800" dirty="0">
                <a:solidFill>
                  <a:srgbClr val="FFC000"/>
                </a:solidFill>
              </a:rPr>
              <a:t> </a:t>
            </a:r>
          </a:p>
          <a:p>
            <a:pPr marL="342900" indent="-342900" algn="l">
              <a:buFontTx/>
              <a:buChar char="-"/>
            </a:pPr>
            <a:r>
              <a:rPr lang="en-US" sz="1800" dirty="0">
                <a:solidFill>
                  <a:srgbClr val="FFC000"/>
                </a:solidFill>
              </a:rPr>
              <a:t>Week 07 – Class Presentations / Review for Exam</a:t>
            </a:r>
            <a:endParaRPr lang="en-US" sz="1800" dirty="0">
              <a:solidFill>
                <a:srgbClr val="FF0000"/>
              </a:solidFill>
            </a:endParaRPr>
          </a:p>
          <a:p>
            <a:pPr marL="342900" indent="-342900" algn="l">
              <a:buFontTx/>
              <a:buChar char="-"/>
            </a:pPr>
            <a:r>
              <a:rPr lang="en-US" sz="1800" dirty="0">
                <a:solidFill>
                  <a:srgbClr val="00B050"/>
                </a:solidFill>
              </a:rPr>
              <a:t>Week 08 – Spring Break</a:t>
            </a:r>
          </a:p>
          <a:p>
            <a:pPr marL="342900" indent="-342900" algn="l">
              <a:buFontTx/>
              <a:buChar char="-"/>
            </a:pPr>
            <a:r>
              <a:rPr lang="en-US" sz="1800" dirty="0">
                <a:solidFill>
                  <a:srgbClr val="FF0000"/>
                </a:solidFill>
              </a:rPr>
              <a:t>Week 09 – Midterm Exam</a:t>
            </a:r>
          </a:p>
          <a:p>
            <a:pPr marL="342900" indent="-342900" algn="l">
              <a:buFontTx/>
              <a:buChar char="-"/>
            </a:pPr>
            <a:r>
              <a:rPr lang="en-US" sz="1800" dirty="0"/>
              <a:t>Week 10 </a:t>
            </a:r>
            <a:r>
              <a:rPr lang="mr-IN" sz="1800" dirty="0"/>
              <a:t>–</a:t>
            </a:r>
            <a:r>
              <a:rPr lang="en-US" sz="1800" dirty="0"/>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t>Week 12 – The Web</a:t>
            </a:r>
          </a:p>
          <a:p>
            <a:pPr marL="342900" indent="-342900" algn="l">
              <a:buFontTx/>
              <a:buChar char="-"/>
            </a:pPr>
            <a:r>
              <a:rPr lang="en-US" sz="1800" dirty="0"/>
              <a:t>Week 13 – Wireless and Mobile Security</a:t>
            </a:r>
          </a:p>
          <a:p>
            <a:pPr marL="342900" indent="-342900" algn="l">
              <a:buFontTx/>
              <a:buChar char="-"/>
            </a:pPr>
            <a:r>
              <a:rPr lang="en-US" sz="1800" dirty="0"/>
              <a:t>Week 14 – Physical Security, Social Engineering, and Security Policies</a:t>
            </a:r>
            <a:endParaRPr lang="en-US" sz="1800" dirty="0">
              <a:solidFill>
                <a:srgbClr val="1FEA05"/>
              </a:solidFill>
            </a:endParaRP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37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0"/>
            <a:ext cx="8181974" cy="1219200"/>
          </a:xfrm>
        </p:spPr>
        <p:txBody>
          <a:bodyPr>
            <a:normAutofit/>
          </a:bodyPr>
          <a:lstStyle/>
          <a:p>
            <a:r>
              <a:rPr lang="en-US" dirty="0"/>
              <a:t>Job Postings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0" name="Picture 2" descr="http://6784w24982rc9sxu2388z31p.wpengine.netdna-cdn.com/wp-content/uploads/2013/05/Mons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240569"/>
            <a:ext cx="8550275" cy="2617431"/>
          </a:xfrm>
          <a:prstGeom prst="rect">
            <a:avLst/>
          </a:prstGeom>
          <a:noFill/>
          <a:extLst>
            <a:ext uri="{909E8E84-426E-40dd-AFC4-6F175D3DCCD1}">
              <a14:hiddenFill xmlns:a14="http://schemas.microsoft.com/office/drawing/2010/main" xmlns="">
                <a:solidFill>
                  <a:srgbClr val="FFFFFF"/>
                </a:solidFill>
              </a14:hiddenFill>
            </a:ext>
          </a:extLst>
        </p:spPr>
      </p:pic>
      <p:pic>
        <p:nvPicPr>
          <p:cNvPr id="22532" name="Picture 4" descr="https://media.licdn.com/mpr/mpr/shrinknp_400_400/p/4/000/179/394/2a5a3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825" y="4224620"/>
            <a:ext cx="2060575" cy="2060575"/>
          </a:xfrm>
          <a:prstGeom prst="rect">
            <a:avLst/>
          </a:prstGeom>
          <a:noFill/>
          <a:extLst>
            <a:ext uri="{909E8E84-426E-40dd-AFC4-6F175D3DCCD1}">
              <a14:hiddenFill xmlns:a14="http://schemas.microsoft.com/office/drawing/2010/main" xmlns="">
                <a:solidFill>
                  <a:srgbClr val="FFFFFF"/>
                </a:solidFill>
              </a14:hiddenFill>
            </a:ext>
          </a:extLst>
        </p:spPr>
      </p:pic>
      <p:pic>
        <p:nvPicPr>
          <p:cNvPr id="22536" name="Picture 8" descr="https://upload.wikimedia.org/wikipedia/commons/thumb/0/01/LinkedIn_Logo.svg/1280px-LinkedIn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H="1" flipV="1">
            <a:off x="3722074" y="1981200"/>
            <a:ext cx="4776884" cy="1294983"/>
          </a:xfrm>
          <a:prstGeom prst="rect">
            <a:avLst/>
          </a:prstGeom>
          <a:noFill/>
          <a:extLst>
            <a:ext uri="{909E8E84-426E-40dd-AFC4-6F175D3DCCD1}">
              <a14:hiddenFill xmlns:a14="http://schemas.microsoft.com/office/drawing/2010/main" xmlns="">
                <a:solidFill>
                  <a:srgbClr val="FFFFFF"/>
                </a:solidFill>
              </a14:hiddenFill>
            </a:ext>
          </a:extLst>
        </p:spPr>
      </p:pic>
      <p:pic>
        <p:nvPicPr>
          <p:cNvPr id="22538" name="Picture 10" descr="http://pfey.typepad.com/.a/6a00d8345200e169e20147e173739e970b-400w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75" y="2209946"/>
            <a:ext cx="3273425" cy="13339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1610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Open Source Intelligence</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Google – search for information meeting a specific criteria</a:t>
            </a:r>
          </a:p>
          <a:p>
            <a:pPr algn="l"/>
            <a:r>
              <a:rPr lang="en-US" dirty="0"/>
              <a:t>	Search on target</a:t>
            </a:r>
          </a:p>
          <a:p>
            <a:pPr algn="l"/>
            <a:r>
              <a:rPr lang="en-US" dirty="0"/>
              <a:t>	Search on error code</a:t>
            </a:r>
          </a:p>
          <a:p>
            <a:pPr algn="l"/>
            <a:r>
              <a:rPr lang="en-US" dirty="0"/>
              <a:t>	Google hacking</a:t>
            </a:r>
          </a:p>
          <a:p>
            <a:pPr algn="l"/>
            <a:endParaRPr lang="en-US" dirty="0"/>
          </a:p>
          <a:p>
            <a:pPr algn="l"/>
            <a:r>
              <a:rPr lang="en-US" dirty="0"/>
              <a:t>Bing – search for information meeting a specific criteria</a:t>
            </a:r>
          </a:p>
          <a:p>
            <a:pPr algn="l"/>
            <a:r>
              <a:rPr lang="en-US" dirty="0"/>
              <a:t>	IP address co-location</a:t>
            </a:r>
          </a:p>
          <a:p>
            <a:pPr algn="l"/>
            <a:endParaRPr lang="en-US" dirty="0"/>
          </a:p>
          <a:p>
            <a:pPr algn="l"/>
            <a:r>
              <a:rPr lang="en-US" dirty="0" err="1"/>
              <a:t>Shodan</a:t>
            </a:r>
            <a:r>
              <a:rPr lang="en-US" dirty="0"/>
              <a:t> - search for systems on the internet meeting a specific criteria</a:t>
            </a:r>
          </a:p>
          <a:p>
            <a:pPr algn="l"/>
            <a:r>
              <a:rPr lang="en-US" dirty="0"/>
              <a:t>	OS version</a:t>
            </a:r>
          </a:p>
          <a:p>
            <a:pPr algn="l"/>
            <a:r>
              <a:rPr lang="en-US" dirty="0"/>
              <a:t>	Application Version</a:t>
            </a:r>
          </a:p>
          <a:p>
            <a:pPr algn="l"/>
            <a:r>
              <a:rPr lang="en-US" dirty="0"/>
              <a:t>	Specific model</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881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Open Source Intelligence</a:t>
            </a:r>
          </a:p>
        </p:txBody>
      </p:sp>
      <p:sp>
        <p:nvSpPr>
          <p:cNvPr id="3" name="Subtitle 2"/>
          <p:cNvSpPr>
            <a:spLocks noGrp="1"/>
          </p:cNvSpPr>
          <p:nvPr>
            <p:ph type="subTitle" idx="1"/>
          </p:nvPr>
        </p:nvSpPr>
        <p:spPr>
          <a:xfrm>
            <a:off x="341842" y="1219200"/>
            <a:ext cx="8181974" cy="5029200"/>
          </a:xfrm>
        </p:spPr>
        <p:txBody>
          <a:bodyPr>
            <a:normAutofit/>
          </a:bodyPr>
          <a:lstStyle/>
          <a:p>
            <a:pPr algn="l"/>
            <a:endParaRPr lang="en-US" dirty="0"/>
          </a:p>
          <a:p>
            <a:pPr algn="l"/>
            <a:r>
              <a:rPr lang="en-US" dirty="0"/>
              <a:t>Name Searches:</a:t>
            </a:r>
          </a:p>
          <a:p>
            <a:pPr algn="l"/>
            <a:endParaRPr lang="en-US" dirty="0"/>
          </a:p>
          <a:p>
            <a:pPr algn="l"/>
            <a:r>
              <a:rPr lang="en-US" dirty="0" err="1"/>
              <a:t>Knowem.com</a:t>
            </a:r>
            <a:endParaRPr lang="en-US" dirty="0"/>
          </a:p>
          <a:p>
            <a:pPr algn="l"/>
            <a:r>
              <a:rPr lang="en-US" dirty="0" err="1"/>
              <a:t>Namchk.com</a:t>
            </a:r>
            <a:endParaRPr lang="en-US" dirty="0"/>
          </a:p>
          <a:p>
            <a:pPr algn="l"/>
            <a:endParaRPr lang="en-US" dirty="0"/>
          </a:p>
          <a:p>
            <a:pPr algn="l"/>
            <a:r>
              <a:rPr lang="en-US" dirty="0"/>
              <a:t>Aggregators:</a:t>
            </a:r>
          </a:p>
          <a:p>
            <a:pPr algn="l"/>
            <a:endParaRPr lang="en-US" dirty="0"/>
          </a:p>
          <a:p>
            <a:pPr algn="l"/>
            <a:r>
              <a:rPr lang="en-US" dirty="0" err="1"/>
              <a:t>Pipl.com</a:t>
            </a:r>
            <a:endParaRPr lang="en-US" dirty="0"/>
          </a:p>
          <a:p>
            <a:pPr algn="l"/>
            <a:r>
              <a:rPr lang="en-US" dirty="0" err="1"/>
              <a:t>Radaris.com</a:t>
            </a:r>
            <a:endParaRPr lang="en-US" dirty="0"/>
          </a:p>
          <a:p>
            <a:pPr algn="l"/>
            <a:r>
              <a:rPr lang="en-US" dirty="0" err="1"/>
              <a:t>Thatthem.com</a:t>
            </a:r>
            <a:endParaRPr lang="en-US" dirty="0"/>
          </a:p>
          <a:p>
            <a:pPr algn="l"/>
            <a:r>
              <a:rPr lang="en-US" dirty="0" err="1"/>
              <a:t>Zabasearch.com</a:t>
            </a:r>
            <a:endParaRPr lang="en-US" dirty="0"/>
          </a:p>
          <a:p>
            <a:pPr algn="l"/>
            <a:r>
              <a:rPr lang="en-US" dirty="0" err="1"/>
              <a:t>Familytreenow.com</a:t>
            </a:r>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2819400" y="3733800"/>
            <a:ext cx="5236308" cy="2995168"/>
          </a:xfrm>
          <a:prstGeom prst="rect">
            <a:avLst/>
          </a:prstGeom>
        </p:spPr>
      </p:pic>
      <p:pic>
        <p:nvPicPr>
          <p:cNvPr id="5" name="Picture 4"/>
          <p:cNvPicPr>
            <a:picLocks noChangeAspect="1"/>
          </p:cNvPicPr>
          <p:nvPr/>
        </p:nvPicPr>
        <p:blipFill>
          <a:blip r:embed="rId3"/>
          <a:stretch>
            <a:fillRect/>
          </a:stretch>
        </p:blipFill>
        <p:spPr>
          <a:xfrm>
            <a:off x="5486401" y="1306196"/>
            <a:ext cx="3657600" cy="3017520"/>
          </a:xfrm>
          <a:prstGeom prst="rect">
            <a:avLst/>
          </a:prstGeom>
        </p:spPr>
      </p:pic>
    </p:spTree>
    <p:extLst>
      <p:ext uri="{BB962C8B-B14F-4D97-AF65-F5344CB8AC3E}">
        <p14:creationId xmlns:p14="http://schemas.microsoft.com/office/powerpoint/2010/main" val="192509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Google</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Simple Searching</a:t>
            </a:r>
          </a:p>
          <a:p>
            <a:pPr algn="l"/>
            <a:r>
              <a:rPr lang="en-US" dirty="0"/>
              <a:t>	Target name</a:t>
            </a:r>
          </a:p>
          <a:p>
            <a:pPr algn="l"/>
            <a:r>
              <a:rPr lang="en-US" dirty="0"/>
              <a:t>		Press Releases</a:t>
            </a:r>
          </a:p>
          <a:p>
            <a:pPr algn="l"/>
            <a:r>
              <a:rPr lang="en-US" dirty="0"/>
              <a:t>		Website</a:t>
            </a:r>
          </a:p>
          <a:p>
            <a:pPr algn="l"/>
            <a:r>
              <a:rPr lang="en-US" dirty="0"/>
              <a:t>		References</a:t>
            </a:r>
          </a:p>
          <a:p>
            <a:pPr algn="l"/>
            <a:r>
              <a:rPr lang="en-US" dirty="0"/>
              <a:t>	Error Code</a:t>
            </a:r>
          </a:p>
          <a:p>
            <a:pPr algn="l"/>
            <a:r>
              <a:rPr lang="en-US" dirty="0"/>
              <a:t>		Servers potentially vulnerable</a:t>
            </a:r>
          </a:p>
          <a:p>
            <a:pPr algn="l"/>
            <a:r>
              <a:rPr lang="en-US" dirty="0"/>
              <a:t>			SQL errors</a:t>
            </a:r>
          </a:p>
          <a:p>
            <a:pPr algn="l"/>
            <a:r>
              <a:rPr lang="en-US" dirty="0"/>
              <a:t>			PHP errors</a:t>
            </a:r>
          </a:p>
          <a:p>
            <a:pPr algn="l"/>
            <a:r>
              <a:rPr lang="en-US" dirty="0"/>
              <a:t>			HTTP response codes</a:t>
            </a:r>
          </a:p>
          <a:p>
            <a:pPr algn="l"/>
            <a:r>
              <a:rPr lang="en-US" dirty="0"/>
              <a:t>Advanced searching</a:t>
            </a:r>
          </a:p>
          <a:p>
            <a:pPr algn="l"/>
            <a:r>
              <a:rPr lang="en-US" dirty="0"/>
              <a:t>		Google Alerts triggers</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546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Google</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Google Hacking</a:t>
            </a:r>
          </a:p>
          <a:p>
            <a:pPr algn="l"/>
            <a:r>
              <a:rPr lang="en-US" dirty="0"/>
              <a:t>	</a:t>
            </a:r>
            <a:r>
              <a:rPr lang="en-US" dirty="0" err="1"/>
              <a:t>intitle</a:t>
            </a:r>
            <a:r>
              <a:rPr lang="en-US" dirty="0"/>
              <a:t>:</a:t>
            </a:r>
          </a:p>
          <a:p>
            <a:pPr algn="l"/>
            <a:r>
              <a:rPr lang="en-US" dirty="0"/>
              <a:t>	</a:t>
            </a:r>
            <a:r>
              <a:rPr lang="en-US" dirty="0" err="1"/>
              <a:t>intext</a:t>
            </a:r>
            <a:r>
              <a:rPr lang="en-US" dirty="0"/>
              <a:t>:</a:t>
            </a:r>
          </a:p>
          <a:p>
            <a:pPr algn="l"/>
            <a:r>
              <a:rPr lang="en-US" dirty="0"/>
              <a:t>	</a:t>
            </a:r>
            <a:r>
              <a:rPr lang="en-US" dirty="0" err="1"/>
              <a:t>filetype</a:t>
            </a:r>
            <a:r>
              <a:rPr lang="en-US" dirty="0"/>
              <a:t>:</a:t>
            </a:r>
          </a:p>
          <a:p>
            <a:pPr algn="l"/>
            <a:r>
              <a:rPr lang="en-US" dirty="0"/>
              <a:t>	site:</a:t>
            </a:r>
          </a:p>
          <a:p>
            <a:pPr algn="l"/>
            <a:r>
              <a:rPr lang="en-US" dirty="0"/>
              <a:t>	</a:t>
            </a:r>
            <a:r>
              <a:rPr lang="en-US" dirty="0" err="1"/>
              <a:t>inurl</a:t>
            </a:r>
            <a:r>
              <a:rPr lang="en-US" dirty="0"/>
              <a:t>:</a:t>
            </a:r>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048000" y="1295400"/>
            <a:ext cx="4805062" cy="5257800"/>
          </a:xfrm>
          <a:prstGeom prst="rect">
            <a:avLst/>
          </a:prstGeom>
        </p:spPr>
      </p:pic>
    </p:spTree>
    <p:extLst>
      <p:ext uri="{BB962C8B-B14F-4D97-AF65-F5344CB8AC3E}">
        <p14:creationId xmlns:p14="http://schemas.microsoft.com/office/powerpoint/2010/main" val="2994271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Google</a:t>
            </a:r>
          </a:p>
        </p:txBody>
      </p:sp>
      <p:sp>
        <p:nvSpPr>
          <p:cNvPr id="3" name="Subtitle 2"/>
          <p:cNvSpPr>
            <a:spLocks noGrp="1"/>
          </p:cNvSpPr>
          <p:nvPr>
            <p:ph type="subTitle" idx="1"/>
          </p:nvPr>
        </p:nvSpPr>
        <p:spPr>
          <a:xfrm>
            <a:off x="152400" y="1219200"/>
            <a:ext cx="4763558" cy="5029200"/>
          </a:xfrm>
        </p:spPr>
        <p:txBody>
          <a:bodyPr>
            <a:normAutofit/>
          </a:bodyPr>
          <a:lstStyle/>
          <a:p>
            <a:pPr algn="l"/>
            <a:r>
              <a:rPr lang="en-US" dirty="0"/>
              <a:t>Microsoft Office Documents Storage; </a:t>
            </a:r>
          </a:p>
          <a:p>
            <a:pPr algn="l"/>
            <a:r>
              <a:rPr lang="en-US" dirty="0"/>
              <a:t>All “public” documents can be indexed </a:t>
            </a:r>
          </a:p>
          <a:p>
            <a:pPr algn="l"/>
            <a:r>
              <a:rPr lang="en-US" dirty="0"/>
              <a:t>by search engines</a:t>
            </a:r>
            <a:r>
              <a:rPr lang="mr-IN" dirty="0"/>
              <a:t>…</a:t>
            </a:r>
            <a:r>
              <a:rPr lang="en-US" dirty="0"/>
              <a:t>.</a:t>
            </a:r>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4876800" y="1371600"/>
            <a:ext cx="4064548" cy="5151722"/>
          </a:xfrm>
          <a:prstGeom prst="rect">
            <a:avLst/>
          </a:prstGeom>
        </p:spPr>
      </p:pic>
    </p:spTree>
    <p:extLst>
      <p:ext uri="{BB962C8B-B14F-4D97-AF65-F5344CB8AC3E}">
        <p14:creationId xmlns:p14="http://schemas.microsoft.com/office/powerpoint/2010/main" val="364407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Google</a:t>
            </a:r>
          </a:p>
        </p:txBody>
      </p:sp>
      <p:sp>
        <p:nvSpPr>
          <p:cNvPr id="3" name="Subtitle 2"/>
          <p:cNvSpPr>
            <a:spLocks noGrp="1"/>
          </p:cNvSpPr>
          <p:nvPr>
            <p:ph type="subTitle" idx="1"/>
          </p:nvPr>
        </p:nvSpPr>
        <p:spPr>
          <a:xfrm>
            <a:off x="341842" y="1219200"/>
            <a:ext cx="8725958" cy="5029200"/>
          </a:xfrm>
        </p:spPr>
        <p:txBody>
          <a:bodyPr>
            <a:normAutofit/>
          </a:bodyPr>
          <a:lstStyle/>
          <a:p>
            <a:pPr algn="l"/>
            <a:r>
              <a:rPr lang="en-US" dirty="0"/>
              <a:t>Examples:</a:t>
            </a:r>
          </a:p>
          <a:p>
            <a:pPr algn="l"/>
            <a:endParaRPr lang="en-US" dirty="0"/>
          </a:p>
          <a:p>
            <a:pPr algn="l"/>
            <a:r>
              <a:rPr lang="en-US" dirty="0" err="1"/>
              <a:t>inurl:indexFrame.shtml</a:t>
            </a:r>
            <a:r>
              <a:rPr lang="en-US" dirty="0"/>
              <a:t> – AXIS Cameras</a:t>
            </a:r>
          </a:p>
          <a:p>
            <a:pPr algn="l"/>
            <a:r>
              <a:rPr lang="en-US" dirty="0" err="1"/>
              <a:t>site:umbc.edu</a:t>
            </a:r>
            <a:r>
              <a:rPr lang="en-US" dirty="0"/>
              <a:t> + </a:t>
            </a:r>
            <a:r>
              <a:rPr lang="en-US" dirty="0" err="1"/>
              <a:t>filetype:pdf</a:t>
            </a:r>
            <a:r>
              <a:rPr lang="en-US" dirty="0"/>
              <a:t> – all PDFs within </a:t>
            </a:r>
            <a:r>
              <a:rPr lang="en-US" dirty="0" err="1"/>
              <a:t>umbc.edu</a:t>
            </a:r>
            <a:r>
              <a:rPr lang="en-US" dirty="0"/>
              <a:t> domain sites</a:t>
            </a:r>
          </a:p>
          <a:p>
            <a:pPr algn="l"/>
            <a:r>
              <a:rPr lang="en-US" dirty="0" err="1"/>
              <a:t>intitle</a:t>
            </a:r>
            <a:r>
              <a:rPr lang="en-US" dirty="0"/>
              <a:t>:”index of”  - Directory Browsing enabled</a:t>
            </a:r>
          </a:p>
          <a:p>
            <a:pPr algn="l"/>
            <a:r>
              <a:rPr lang="en-US" dirty="0" err="1"/>
              <a:t>filetype:log</a:t>
            </a:r>
            <a:r>
              <a:rPr lang="en-US" dirty="0"/>
              <a:t> + </a:t>
            </a:r>
            <a:r>
              <a:rPr lang="en-US" dirty="0" err="1"/>
              <a:t>intext:password</a:t>
            </a:r>
            <a:r>
              <a:rPr lang="en-US" dirty="0"/>
              <a:t> – log files containing mention of passwords</a:t>
            </a:r>
          </a:p>
          <a:p>
            <a:pPr algn="l"/>
            <a:r>
              <a:rPr lang="en-US" dirty="0" err="1"/>
              <a:t>inurl:tsweb</a:t>
            </a:r>
            <a:r>
              <a:rPr lang="en-US" dirty="0"/>
              <a:t> – Terminal Services Web site</a:t>
            </a:r>
          </a:p>
          <a:p>
            <a:pPr algn="l"/>
            <a:r>
              <a:rPr lang="en-US" dirty="0" err="1"/>
              <a:t>inurl</a:t>
            </a:r>
            <a:r>
              <a:rPr lang="en-US" dirty="0"/>
              <a:t>:”robots.txt” – websites with a </a:t>
            </a:r>
            <a:r>
              <a:rPr lang="en-US" dirty="0" err="1"/>
              <a:t>robots.txt</a:t>
            </a:r>
            <a:r>
              <a:rPr lang="en-US" dirty="0"/>
              <a:t> file</a:t>
            </a:r>
          </a:p>
          <a:p>
            <a:pPr algn="l"/>
            <a:endParaRPr lang="en-US" dirty="0"/>
          </a:p>
          <a:p>
            <a:pPr algn="l"/>
            <a:r>
              <a:rPr lang="en-US" dirty="0"/>
              <a:t>Many more “google dorks” available – See the GHDB:</a:t>
            </a:r>
          </a:p>
          <a:p>
            <a:pPr algn="l"/>
            <a:r>
              <a:rPr lang="en-US" dirty="0">
                <a:hlinkClick r:id="rId2"/>
              </a:rPr>
              <a:t>https://www.exploit-db.com/google-hacking-database</a:t>
            </a:r>
            <a:r>
              <a:rPr lang="en-US" dirty="0"/>
              <a:t> </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557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Robots.txt</a:t>
            </a:r>
          </a:p>
        </p:txBody>
      </p:sp>
      <p:sp>
        <p:nvSpPr>
          <p:cNvPr id="3" name="Subtitle 2"/>
          <p:cNvSpPr>
            <a:spLocks noGrp="1"/>
          </p:cNvSpPr>
          <p:nvPr>
            <p:ph type="subTitle" idx="1"/>
          </p:nvPr>
        </p:nvSpPr>
        <p:spPr>
          <a:xfrm>
            <a:off x="341842" y="1143000"/>
            <a:ext cx="8181974" cy="5029200"/>
          </a:xfrm>
        </p:spPr>
        <p:txBody>
          <a:bodyPr>
            <a:normAutofit/>
          </a:bodyPr>
          <a:lstStyle/>
          <a:p>
            <a:pPr algn="l"/>
            <a:r>
              <a:rPr lang="en-US" dirty="0"/>
              <a:t>Tells a search engine spider or crawler what it can index</a:t>
            </a:r>
          </a:p>
          <a:p>
            <a:pPr algn="l"/>
            <a:endParaRPr lang="en-US" dirty="0"/>
          </a:p>
          <a:p>
            <a:pPr algn="l"/>
            <a:r>
              <a:rPr lang="en-US" dirty="0"/>
              <a:t>Some administrators use as a form of security</a:t>
            </a:r>
          </a:p>
          <a:p>
            <a:pPr algn="l"/>
            <a:endParaRPr lang="en-US" dirty="0"/>
          </a:p>
          <a:p>
            <a:pPr algn="l"/>
            <a:r>
              <a:rPr lang="en-US" b="1" i="1" dirty="0"/>
              <a:t>	User-agent: *</a:t>
            </a:r>
          </a:p>
          <a:p>
            <a:pPr algn="l"/>
            <a:r>
              <a:rPr lang="en-US" b="1" i="1" dirty="0"/>
              <a:t>	Disallow: [some path or filename]</a:t>
            </a:r>
          </a:p>
          <a:p>
            <a:pPr algn="l"/>
            <a:endParaRPr lang="en-US" dirty="0"/>
          </a:p>
          <a:p>
            <a:pPr algn="l"/>
            <a:r>
              <a:rPr lang="en-US" dirty="0"/>
              <a:t>Examples:</a:t>
            </a:r>
          </a:p>
          <a:p>
            <a:pPr algn="l"/>
            <a:r>
              <a:rPr lang="en-US" dirty="0"/>
              <a:t>	</a:t>
            </a:r>
            <a:r>
              <a:rPr lang="en-US" dirty="0">
                <a:hlinkClick r:id="rId2"/>
              </a:rPr>
              <a:t>www.umbc.edu/robots.txt</a:t>
            </a:r>
            <a:r>
              <a:rPr lang="en-US" dirty="0"/>
              <a:t> </a:t>
            </a:r>
          </a:p>
          <a:p>
            <a:pPr algn="l"/>
            <a:r>
              <a:rPr lang="en-US" dirty="0"/>
              <a:t>	</a:t>
            </a:r>
            <a:r>
              <a:rPr lang="en-US" dirty="0">
                <a:hlinkClick r:id="rId3"/>
              </a:rPr>
              <a:t>www.facebook.com/robots.txt</a:t>
            </a:r>
            <a:endParaRPr lang="en-US" dirty="0"/>
          </a:p>
          <a:p>
            <a:pPr algn="l"/>
            <a:r>
              <a:rPr lang="en-US" dirty="0"/>
              <a:t>	</a:t>
            </a:r>
            <a:r>
              <a:rPr lang="en-US" dirty="0">
                <a:hlinkClick r:id="rId4"/>
              </a:rPr>
              <a:t>www.whitehouse.gov/robots.txt</a:t>
            </a:r>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3596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Bing</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Bing IP search operand</a:t>
            </a:r>
          </a:p>
          <a:p>
            <a:pPr algn="l"/>
            <a:r>
              <a:rPr lang="en-US" dirty="0"/>
              <a:t>	 “IP: [</a:t>
            </a:r>
            <a:r>
              <a:rPr lang="en-US" dirty="0" err="1"/>
              <a:t>ip</a:t>
            </a:r>
            <a:r>
              <a:rPr lang="en-US" dirty="0"/>
              <a:t> address]”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657600" y="1219200"/>
            <a:ext cx="4114800" cy="5326818"/>
          </a:xfrm>
          <a:prstGeom prst="rect">
            <a:avLst/>
          </a:prstGeom>
        </p:spPr>
      </p:pic>
    </p:spTree>
    <p:extLst>
      <p:ext uri="{BB962C8B-B14F-4D97-AF65-F5344CB8AC3E}">
        <p14:creationId xmlns:p14="http://schemas.microsoft.com/office/powerpoint/2010/main" val="36749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Shodan</a:t>
            </a:r>
            <a:endParaRPr lang="en-US" dirty="0"/>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hlinkClick r:id="rId2"/>
              </a:rPr>
              <a:t>www.shodan.io</a:t>
            </a:r>
            <a:r>
              <a:rPr lang="en-US" dirty="0"/>
              <a:t> </a:t>
            </a:r>
          </a:p>
          <a:p>
            <a:pPr algn="l"/>
            <a:endParaRPr lang="en-US" dirty="0"/>
          </a:p>
          <a:p>
            <a:pPr algn="l"/>
            <a:r>
              <a:rPr lang="en-US" dirty="0"/>
              <a:t>Search for systems of type _____</a:t>
            </a:r>
          </a:p>
          <a:p>
            <a:pPr algn="l"/>
            <a:endParaRPr lang="en-US" dirty="0"/>
          </a:p>
          <a:p>
            <a:pPr algn="l"/>
            <a:r>
              <a:rPr lang="en-US" dirty="0"/>
              <a:t>	IIS version A</a:t>
            </a:r>
          </a:p>
          <a:p>
            <a:pPr algn="l"/>
            <a:r>
              <a:rPr lang="en-US" dirty="0"/>
              <a:t>	PHP/X.Y.Z</a:t>
            </a:r>
          </a:p>
          <a:p>
            <a:pPr algn="l"/>
            <a:r>
              <a:rPr lang="en-US" dirty="0"/>
              <a:t>	Windows NT/#.0</a:t>
            </a:r>
          </a:p>
          <a:p>
            <a:pPr algn="l"/>
            <a:r>
              <a:rPr lang="en-US" dirty="0"/>
              <a:t>	SCADA</a:t>
            </a:r>
          </a:p>
          <a:p>
            <a:pPr algn="l"/>
            <a:r>
              <a:rPr lang="en-US" dirty="0"/>
              <a:t>	LINKSYS Router model WRT54G</a:t>
            </a:r>
          </a:p>
          <a:p>
            <a:pPr algn="l"/>
            <a:r>
              <a:rPr lang="en-US" dirty="0"/>
              <a:t>	</a:t>
            </a:r>
            <a:r>
              <a:rPr lang="en-US" dirty="0" err="1"/>
              <a:t>etc</a:t>
            </a:r>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24000"/>
            <a:ext cx="4181475" cy="3429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92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077200" cy="1630362"/>
          </a:xfrm>
        </p:spPr>
        <p:txBody>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Review</a:t>
            </a:r>
          </a:p>
        </p:txBody>
      </p:sp>
      <p:sp>
        <p:nvSpPr>
          <p:cNvPr id="20483" name="Content Placeholder 2"/>
          <p:cNvSpPr>
            <a:spLocks noGrp="1"/>
          </p:cNvSpPr>
          <p:nvPr>
            <p:ph idx="1"/>
          </p:nvPr>
        </p:nvSpPr>
        <p:spPr>
          <a:xfrm>
            <a:off x="685800" y="1752600"/>
            <a:ext cx="7772400" cy="4495800"/>
          </a:xfrm>
        </p:spPr>
        <p:txBody>
          <a:bodyPr/>
          <a:lstStyle/>
          <a:p>
            <a:pPr eaLnBrk="1" hangingPunct="1"/>
            <a:r>
              <a:rPr lang="en-US" sz="2400" dirty="0">
                <a:ea typeface="ＭＳ Ｐゴシック" charset="0"/>
              </a:rPr>
              <a:t>Know the six steps in the attacker</a:t>
            </a:r>
            <a:r>
              <a:rPr lang="ja-JP" altLang="en-US" sz="2400" dirty="0">
                <a:ea typeface="ＭＳ Ｐゴシック" charset="0"/>
              </a:rPr>
              <a:t>’</a:t>
            </a:r>
            <a:r>
              <a:rPr lang="en-US" sz="2400" dirty="0">
                <a:ea typeface="ＭＳ Ｐゴシック" charset="0"/>
              </a:rPr>
              <a:t>s methodology.</a:t>
            </a:r>
          </a:p>
          <a:p>
            <a:pPr eaLnBrk="1" hangingPunct="1"/>
            <a:r>
              <a:rPr lang="en-US" sz="2400" dirty="0">
                <a:ea typeface="ＭＳ Ｐゴシック" charset="0"/>
              </a:rPr>
              <a:t>Explain the ethical hacker</a:t>
            </a:r>
            <a:r>
              <a:rPr lang="ja-JP" altLang="en-US" sz="2400" dirty="0">
                <a:ea typeface="ＭＳ Ｐゴシック" charset="0"/>
              </a:rPr>
              <a:t>’</a:t>
            </a:r>
            <a:r>
              <a:rPr lang="en-US" sz="2400" dirty="0">
                <a:ea typeface="ＭＳ Ｐゴシック" charset="0"/>
              </a:rPr>
              <a:t>s process.</a:t>
            </a:r>
          </a:p>
          <a:p>
            <a:pPr eaLnBrk="1" hangingPunct="1"/>
            <a:r>
              <a:rPr lang="en-US" sz="2400" dirty="0">
                <a:ea typeface="ＭＳ Ｐゴシック" charset="0"/>
              </a:rPr>
              <a:t>Be familiar with the OSI model and each layer’s function.</a:t>
            </a:r>
          </a:p>
          <a:p>
            <a:pPr eaLnBrk="1" hangingPunct="1"/>
            <a:r>
              <a:rPr lang="en-US" sz="2400" dirty="0">
                <a:ea typeface="ＭＳ Ｐゴシック" charset="0"/>
              </a:rPr>
              <a:t>Be familiar with the TCP/IP protocol stack.</a:t>
            </a:r>
          </a:p>
          <a:p>
            <a:pPr eaLnBrk="1" hangingPunct="1"/>
            <a:r>
              <a:rPr lang="en-US" sz="2400" dirty="0">
                <a:ea typeface="ＭＳ Ｐゴシック" charset="0"/>
              </a:rPr>
              <a:t>Describe the four layers in the TCP/IP protocol.</a:t>
            </a:r>
          </a:p>
        </p:txBody>
      </p:sp>
    </p:spTree>
    <p:extLst>
      <p:ext uri="{BB962C8B-B14F-4D97-AF65-F5344CB8AC3E}">
        <p14:creationId xmlns:p14="http://schemas.microsoft.com/office/powerpoint/2010/main" val="1692639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Shodan</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905000" y="6019800"/>
            <a:ext cx="4519186" cy="646331"/>
          </a:xfrm>
          <a:prstGeom prst="rect">
            <a:avLst/>
          </a:prstGeom>
        </p:spPr>
        <p:txBody>
          <a:bodyPr wrap="none">
            <a:spAutoFit/>
          </a:bodyPr>
          <a:lstStyle/>
          <a:p>
            <a:r>
              <a:rPr lang="en-US" dirty="0">
                <a:hlinkClick r:id="rId2"/>
              </a:rPr>
              <a:t>https://blog.shodan.io/the-hdfs-juggernaut/</a:t>
            </a:r>
            <a:endParaRPr lang="en-US" dirty="0"/>
          </a:p>
          <a:p>
            <a:endParaRPr lang="en-US" dirty="0"/>
          </a:p>
        </p:txBody>
      </p:sp>
      <p:pic>
        <p:nvPicPr>
          <p:cNvPr id="9" name="Picture 8"/>
          <p:cNvPicPr>
            <a:picLocks noChangeAspect="1"/>
          </p:cNvPicPr>
          <p:nvPr/>
        </p:nvPicPr>
        <p:blipFill>
          <a:blip r:embed="rId3"/>
          <a:stretch>
            <a:fillRect/>
          </a:stretch>
        </p:blipFill>
        <p:spPr>
          <a:xfrm>
            <a:off x="1524000" y="1295400"/>
            <a:ext cx="6248400" cy="4666637"/>
          </a:xfrm>
          <a:prstGeom prst="rect">
            <a:avLst/>
          </a:prstGeom>
        </p:spPr>
      </p:pic>
    </p:spTree>
    <p:extLst>
      <p:ext uri="{BB962C8B-B14F-4D97-AF65-F5344CB8AC3E}">
        <p14:creationId xmlns:p14="http://schemas.microsoft.com/office/powerpoint/2010/main" val="4121662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Automated Tools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err="1"/>
              <a:t>Stach</a:t>
            </a:r>
            <a:r>
              <a:rPr lang="en-US" dirty="0"/>
              <a:t> &amp; Liu</a:t>
            </a:r>
          </a:p>
          <a:p>
            <a:pPr algn="l"/>
            <a:r>
              <a:rPr lang="en-US" dirty="0"/>
              <a:t>	</a:t>
            </a:r>
            <a:r>
              <a:rPr lang="en-US" dirty="0" err="1"/>
              <a:t>GoogleDiggity</a:t>
            </a:r>
            <a:endParaRPr lang="en-US" dirty="0"/>
          </a:p>
          <a:p>
            <a:pPr algn="l"/>
            <a:r>
              <a:rPr lang="en-US" dirty="0"/>
              <a:t>	</a:t>
            </a:r>
            <a:r>
              <a:rPr lang="en-US" dirty="0" err="1"/>
              <a:t>BingDiggity</a:t>
            </a:r>
            <a:endParaRPr lang="en-US" dirty="0"/>
          </a:p>
          <a:p>
            <a:pPr algn="l"/>
            <a:r>
              <a:rPr lang="en-US" dirty="0"/>
              <a:t>	</a:t>
            </a:r>
            <a:r>
              <a:rPr lang="en-US" dirty="0" err="1"/>
              <a:t>MalwareDiggity</a:t>
            </a:r>
            <a:endParaRPr lang="en-US" dirty="0"/>
          </a:p>
          <a:p>
            <a:pPr algn="l"/>
            <a:r>
              <a:rPr lang="en-US" dirty="0"/>
              <a:t>	Search </a:t>
            </a:r>
            <a:r>
              <a:rPr lang="en-US" dirty="0" err="1"/>
              <a:t>Diggity</a:t>
            </a:r>
            <a:endParaRPr lang="en-US" dirty="0"/>
          </a:p>
          <a:p>
            <a:pPr algn="l"/>
            <a:endParaRPr lang="en-US" dirty="0"/>
          </a:p>
          <a:p>
            <a:pPr algn="l"/>
            <a:r>
              <a:rPr lang="en-US" dirty="0" err="1"/>
              <a:t>Paterva</a:t>
            </a:r>
            <a:endParaRPr lang="en-US" dirty="0"/>
          </a:p>
          <a:p>
            <a:pPr algn="l"/>
            <a:r>
              <a:rPr lang="en-US" dirty="0"/>
              <a:t>	</a:t>
            </a:r>
            <a:r>
              <a:rPr lang="en-US" dirty="0" err="1"/>
              <a:t>Maltego</a:t>
            </a:r>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810" y="1240136"/>
            <a:ext cx="4119590" cy="5160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713096"/>
            <a:ext cx="4721225" cy="819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919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SearchDiggity</a:t>
            </a:r>
            <a:endParaRPr lang="en-US" dirty="0"/>
          </a:p>
        </p:txBody>
      </p:sp>
      <p:sp>
        <p:nvSpPr>
          <p:cNvPr id="3" name="Subtitle 2"/>
          <p:cNvSpPr>
            <a:spLocks noGrp="1"/>
          </p:cNvSpPr>
          <p:nvPr>
            <p:ph type="subTitle" idx="1"/>
          </p:nvPr>
        </p:nvSpPr>
        <p:spPr>
          <a:xfrm>
            <a:off x="341842" y="1219200"/>
            <a:ext cx="8181974" cy="5029200"/>
          </a:xfrm>
        </p:spPr>
        <p:txBody>
          <a:bodyPr>
            <a:normAutofit/>
          </a:bodyPr>
          <a:lstStyle/>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369061"/>
            <a:ext cx="8382345" cy="5219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380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Maltego</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descr="http://2.bp.blogspot.com/_bgJlT6eWjGg/R2H6yAByK9I/AAAAAAAAADs/if_Wao30e0A/s1600/maltegoGUI-ls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30" y="1388167"/>
            <a:ext cx="8345170" cy="50126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0150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2172464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What is Social Media?</a:t>
            </a:r>
          </a:p>
        </p:txBody>
      </p:sp>
      <p:sp>
        <p:nvSpPr>
          <p:cNvPr id="3" name="Subtitle 2"/>
          <p:cNvSpPr>
            <a:spLocks noGrp="1"/>
          </p:cNvSpPr>
          <p:nvPr>
            <p:ph type="subTitle" idx="1"/>
          </p:nvPr>
        </p:nvSpPr>
        <p:spPr>
          <a:xfrm>
            <a:off x="341842" y="1371600"/>
            <a:ext cx="8181974" cy="5029200"/>
          </a:xfrm>
        </p:spPr>
        <p:txBody>
          <a:bodyPr>
            <a:normAutofit fontScale="92500" lnSpcReduction="10000"/>
          </a:bodyPr>
          <a:lstStyle/>
          <a:p>
            <a:pPr algn="l"/>
            <a:r>
              <a:rPr lang="en-US" dirty="0"/>
              <a:t>“</a:t>
            </a:r>
            <a:r>
              <a:rPr lang="en-US" b="1" dirty="0"/>
              <a:t>Social media</a:t>
            </a:r>
            <a:r>
              <a:rPr lang="en-US" dirty="0"/>
              <a:t> includes web-based and mobile technologies used to turn communication into interactive dialogue” ~Wikipedia</a:t>
            </a:r>
          </a:p>
          <a:p>
            <a:pPr algn="l"/>
            <a:endParaRPr lang="en-US" dirty="0"/>
          </a:p>
          <a:p>
            <a:pPr algn="l"/>
            <a:r>
              <a:rPr lang="en-US" dirty="0"/>
              <a:t>Allow people to network, interact and collaborate to share information, data and ideas without geographic boundaries</a:t>
            </a:r>
          </a:p>
          <a:p>
            <a:pPr algn="l"/>
            <a:endParaRPr lang="en-US" dirty="0"/>
          </a:p>
          <a:p>
            <a:pPr algn="l"/>
            <a:r>
              <a:rPr lang="en-US" dirty="0"/>
              <a:t>Social Networking Sites</a:t>
            </a:r>
          </a:p>
          <a:p>
            <a:pPr algn="l"/>
            <a:r>
              <a:rPr lang="en-US" dirty="0"/>
              <a:t>	(Facebook, Google+, Twitter, My____, LinkedIn, </a:t>
            </a:r>
            <a:r>
              <a:rPr lang="en-US" dirty="0" err="1"/>
              <a:t>etc</a:t>
            </a:r>
            <a:r>
              <a:rPr lang="en-US" dirty="0"/>
              <a:t>)</a:t>
            </a:r>
          </a:p>
          <a:p>
            <a:pPr algn="l"/>
            <a:r>
              <a:rPr lang="en-US" dirty="0"/>
              <a:t>Communications/Email</a:t>
            </a:r>
          </a:p>
          <a:p>
            <a:pPr algn="l"/>
            <a:r>
              <a:rPr lang="en-US" dirty="0"/>
              <a:t>	(</a:t>
            </a:r>
            <a:r>
              <a:rPr lang="en-US" dirty="0" err="1"/>
              <a:t>LiveJournal</a:t>
            </a:r>
            <a:r>
              <a:rPr lang="en-US" dirty="0"/>
              <a:t>, </a:t>
            </a:r>
            <a:r>
              <a:rPr lang="en-US" dirty="0" err="1"/>
              <a:t>Wordpress</a:t>
            </a:r>
            <a:r>
              <a:rPr lang="en-US" dirty="0"/>
              <a:t>, Drupal, Eventful, </a:t>
            </a:r>
            <a:r>
              <a:rPr lang="en-US" dirty="0" err="1"/>
              <a:t>etc</a:t>
            </a:r>
            <a:r>
              <a:rPr lang="en-US" dirty="0"/>
              <a:t>)	</a:t>
            </a:r>
          </a:p>
          <a:p>
            <a:pPr algn="l"/>
            <a:r>
              <a:rPr lang="en-US" dirty="0"/>
              <a:t>Collaboration/Authoring</a:t>
            </a:r>
          </a:p>
          <a:p>
            <a:pPr algn="l"/>
            <a:r>
              <a:rPr lang="en-US" dirty="0"/>
              <a:t>	(</a:t>
            </a:r>
            <a:r>
              <a:rPr lang="en-US" dirty="0" err="1"/>
              <a:t>Joomla</a:t>
            </a:r>
            <a:r>
              <a:rPr lang="en-US" dirty="0"/>
              <a:t>, Drupal, </a:t>
            </a:r>
            <a:r>
              <a:rPr lang="en-US" dirty="0" err="1"/>
              <a:t>Dropbox</a:t>
            </a:r>
            <a:r>
              <a:rPr lang="en-US" dirty="0"/>
              <a:t>, Wikis, </a:t>
            </a:r>
            <a:r>
              <a:rPr lang="en-US" dirty="0" err="1"/>
              <a:t>etc</a:t>
            </a:r>
            <a:r>
              <a:rPr lang="en-US" dirty="0"/>
              <a:t>)</a:t>
            </a:r>
          </a:p>
          <a:p>
            <a:pPr algn="l"/>
            <a:r>
              <a:rPr lang="en-US" dirty="0"/>
              <a:t>Multimedia</a:t>
            </a:r>
          </a:p>
          <a:p>
            <a:pPr algn="l"/>
            <a:r>
              <a:rPr lang="en-US" dirty="0"/>
              <a:t>	(</a:t>
            </a:r>
            <a:r>
              <a:rPr lang="en-US" dirty="0" err="1"/>
              <a:t>Youtube</a:t>
            </a:r>
            <a:r>
              <a:rPr lang="en-US" dirty="0"/>
              <a:t>, </a:t>
            </a:r>
            <a:r>
              <a:rPr lang="en-US" dirty="0" err="1"/>
              <a:t>ustream,flickr</a:t>
            </a:r>
            <a:r>
              <a:rPr lang="en-US" dirty="0"/>
              <a:t>, </a:t>
            </a:r>
            <a:r>
              <a:rPr lang="en-US" dirty="0" err="1"/>
              <a:t>photobucket</a:t>
            </a:r>
            <a:r>
              <a:rPr lang="en-US" dirty="0"/>
              <a:t>, </a:t>
            </a:r>
            <a:r>
              <a:rPr lang="en-US" dirty="0" err="1"/>
              <a:t>etc</a:t>
            </a:r>
            <a:r>
              <a:rPr lang="en-US" dirty="0"/>
              <a:t>)</a:t>
            </a:r>
          </a:p>
          <a:p>
            <a:pPr algn="l"/>
            <a:r>
              <a:rPr lang="en-US" dirty="0"/>
              <a:t>Reviews</a:t>
            </a:r>
          </a:p>
          <a:p>
            <a:pPr algn="l"/>
            <a:r>
              <a:rPr lang="en-US" dirty="0"/>
              <a:t>	(Yelp, </a:t>
            </a:r>
            <a:r>
              <a:rPr lang="en-US" dirty="0" err="1"/>
              <a:t>epinions</a:t>
            </a:r>
            <a:r>
              <a:rPr lang="en-US" dirty="0"/>
              <a:t>, </a:t>
            </a:r>
            <a:r>
              <a:rPr lang="en-US" dirty="0" err="1"/>
              <a:t>etc</a:t>
            </a:r>
            <a:r>
              <a:rPr lang="en-US" dirty="0"/>
              <a:t>)</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0773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Why use Social Media?</a:t>
            </a:r>
          </a:p>
        </p:txBody>
      </p:sp>
      <p:sp>
        <p:nvSpPr>
          <p:cNvPr id="3" name="Subtitle 2"/>
          <p:cNvSpPr>
            <a:spLocks noGrp="1"/>
          </p:cNvSpPr>
          <p:nvPr>
            <p:ph type="subTitle" idx="1"/>
          </p:nvPr>
        </p:nvSpPr>
        <p:spPr>
          <a:xfrm>
            <a:off x="341842" y="1371600"/>
            <a:ext cx="8181974" cy="5029200"/>
          </a:xfrm>
        </p:spPr>
        <p:txBody>
          <a:bodyPr>
            <a:normAutofit/>
          </a:bodyPr>
          <a:lstStyle/>
          <a:p>
            <a:pPr algn="l">
              <a:lnSpc>
                <a:spcPct val="90000"/>
              </a:lnSpc>
            </a:pPr>
            <a:r>
              <a:rPr lang="en-US" dirty="0"/>
              <a:t>Personally</a:t>
            </a:r>
          </a:p>
          <a:p>
            <a:pPr algn="l">
              <a:lnSpc>
                <a:spcPct val="90000"/>
              </a:lnSpc>
            </a:pPr>
            <a:r>
              <a:rPr lang="en-US" dirty="0"/>
              <a:t>	Entertaining</a:t>
            </a:r>
          </a:p>
          <a:p>
            <a:pPr algn="l">
              <a:lnSpc>
                <a:spcPct val="90000"/>
              </a:lnSpc>
            </a:pPr>
            <a:r>
              <a:rPr lang="en-US" dirty="0"/>
              <a:t>	Maintain Relationships</a:t>
            </a:r>
          </a:p>
          <a:p>
            <a:pPr algn="l">
              <a:lnSpc>
                <a:spcPct val="90000"/>
              </a:lnSpc>
            </a:pPr>
            <a:r>
              <a:rPr lang="en-US" dirty="0"/>
              <a:t>	Network</a:t>
            </a:r>
          </a:p>
          <a:p>
            <a:pPr algn="l">
              <a:lnSpc>
                <a:spcPct val="90000"/>
              </a:lnSpc>
            </a:pPr>
            <a:r>
              <a:rPr lang="en-US" dirty="0"/>
              <a:t>	Centralized information</a:t>
            </a:r>
          </a:p>
          <a:p>
            <a:pPr algn="l">
              <a:lnSpc>
                <a:spcPct val="90000"/>
              </a:lnSpc>
            </a:pPr>
            <a:endParaRPr lang="en-US" dirty="0"/>
          </a:p>
          <a:p>
            <a:pPr algn="l">
              <a:lnSpc>
                <a:spcPct val="90000"/>
              </a:lnSpc>
              <a:spcBef>
                <a:spcPct val="65000"/>
              </a:spcBef>
            </a:pPr>
            <a:r>
              <a:rPr lang="en-US" dirty="0"/>
              <a:t>Professionally</a:t>
            </a:r>
          </a:p>
          <a:p>
            <a:pPr algn="l">
              <a:lnSpc>
                <a:spcPct val="90000"/>
              </a:lnSpc>
            </a:pPr>
            <a:r>
              <a:rPr lang="en-US" dirty="0"/>
              <a:t>	Marketing/recruiting</a:t>
            </a:r>
          </a:p>
          <a:p>
            <a:pPr algn="l">
              <a:lnSpc>
                <a:spcPct val="90000"/>
              </a:lnSpc>
            </a:pPr>
            <a:r>
              <a:rPr lang="en-US" dirty="0"/>
              <a:t>	Public Relations</a:t>
            </a:r>
          </a:p>
          <a:p>
            <a:pPr algn="l">
              <a:lnSpc>
                <a:spcPct val="90000"/>
              </a:lnSpc>
            </a:pPr>
            <a:r>
              <a:rPr lang="en-US" dirty="0"/>
              <a:t>	Connect with customers</a:t>
            </a:r>
          </a:p>
          <a:p>
            <a:pPr algn="l">
              <a:lnSpc>
                <a:spcPct val="90000"/>
              </a:lnSpc>
            </a:pPr>
            <a:r>
              <a:rPr lang="en-US" dirty="0"/>
              <a:t>	Solicit ideas and feedback</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upload.wikimedia.org/wikipedia/en/thumb/9/92/Social_Web_Share_Buttons.png/220px-Social_Web_Share_Butt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752600"/>
            <a:ext cx="3238500" cy="41070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65232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Why use Social Media?</a:t>
            </a:r>
          </a:p>
        </p:txBody>
      </p:sp>
      <p:sp>
        <p:nvSpPr>
          <p:cNvPr id="3" name="Subtitle 2"/>
          <p:cNvSpPr>
            <a:spLocks noGrp="1"/>
          </p:cNvSpPr>
          <p:nvPr>
            <p:ph type="subTitle" idx="1"/>
          </p:nvPr>
        </p:nvSpPr>
        <p:spPr>
          <a:xfrm>
            <a:off x="341842" y="1371600"/>
            <a:ext cx="8181974" cy="5029200"/>
          </a:xfrm>
        </p:spPr>
        <p:txBody>
          <a:bodyPr>
            <a:normAutofit/>
          </a:bodyPr>
          <a:lstStyle/>
          <a:p>
            <a:pPr algn="l">
              <a:lnSpc>
                <a:spcPct val="90000"/>
              </a:lnSpc>
            </a:pPr>
            <a:r>
              <a:rPr lang="en-US" dirty="0">
                <a:cs typeface="Times New Roman" pitchFamily="18" charset="0"/>
              </a:rPr>
              <a:t>Attackers use it too:</a:t>
            </a:r>
          </a:p>
          <a:p>
            <a:pPr algn="l">
              <a:lnSpc>
                <a:spcPct val="90000"/>
              </a:lnSpc>
            </a:pPr>
            <a:endParaRPr lang="en-US" dirty="0">
              <a:cs typeface="Times New Roman" pitchFamily="18" charset="0"/>
            </a:endParaRPr>
          </a:p>
          <a:p>
            <a:pPr algn="l">
              <a:lnSpc>
                <a:spcPct val="90000"/>
              </a:lnSpc>
            </a:pPr>
            <a:r>
              <a:rPr lang="en-US" dirty="0">
                <a:cs typeface="Times New Roman" pitchFamily="18" charset="0"/>
              </a:rPr>
              <a:t>	Stalkers</a:t>
            </a:r>
          </a:p>
          <a:p>
            <a:pPr algn="l">
              <a:lnSpc>
                <a:spcPct val="90000"/>
              </a:lnSpc>
            </a:pPr>
            <a:r>
              <a:rPr lang="en-US" dirty="0">
                <a:cs typeface="Times New Roman" pitchFamily="18" charset="0"/>
              </a:rPr>
              <a:t>	Thieves</a:t>
            </a:r>
          </a:p>
          <a:p>
            <a:pPr algn="l">
              <a:lnSpc>
                <a:spcPct val="90000"/>
              </a:lnSpc>
            </a:pPr>
            <a:r>
              <a:rPr lang="en-US" dirty="0">
                <a:cs typeface="Times New Roman" pitchFamily="18" charset="0"/>
              </a:rPr>
              <a:t>	Terrorists</a:t>
            </a:r>
          </a:p>
          <a:p>
            <a:pPr algn="l">
              <a:lnSpc>
                <a:spcPct val="90000"/>
              </a:lnSpc>
            </a:pPr>
            <a:r>
              <a:rPr lang="en-US" dirty="0">
                <a:cs typeface="Times New Roman" pitchFamily="18" charset="0"/>
              </a:rPr>
              <a:t>	Hackers</a:t>
            </a:r>
          </a:p>
          <a:p>
            <a:pPr algn="l">
              <a:lnSpc>
                <a:spcPct val="90000"/>
              </a:lnSpc>
            </a:pPr>
            <a:r>
              <a:rPr lang="en-US" dirty="0">
                <a:cs typeface="Times New Roman" pitchFamily="18" charset="0"/>
              </a:rPr>
              <a:t>	Phishers/Scammers</a:t>
            </a:r>
          </a:p>
          <a:p>
            <a:pPr algn="l">
              <a:lnSpc>
                <a:spcPct val="90000"/>
              </a:lnSpc>
            </a:pPr>
            <a:r>
              <a:rPr lang="en-US" dirty="0">
                <a:cs typeface="Times New Roman" pitchFamily="18" charset="0"/>
              </a:rPr>
              <a:t>	Enemy organizations</a:t>
            </a:r>
          </a:p>
          <a:p>
            <a:pPr algn="l">
              <a:lnSpc>
                <a:spcPct val="90000"/>
              </a:lnSpc>
            </a:pPr>
            <a:r>
              <a:rPr lang="en-US" dirty="0">
                <a:cs typeface="Times New Roman" pitchFamily="18" charset="0"/>
              </a:rPr>
              <a:t>	Pedophiles</a:t>
            </a:r>
          </a:p>
          <a:p>
            <a:pPr algn="l">
              <a:lnSpc>
                <a:spcPct val="90000"/>
              </a:lnSpc>
            </a:pPr>
            <a:r>
              <a:rPr lang="en-US" dirty="0">
                <a:cs typeface="Times New Roman" pitchFamily="18" charset="0"/>
              </a:rPr>
              <a:t>	And the list goes on…</a:t>
            </a:r>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9" descr="Cyberthief"/>
          <p:cNvPicPr>
            <a:picLocks noChangeAspect="1" noChangeArrowheads="1"/>
          </p:cNvPicPr>
          <p:nvPr/>
        </p:nvPicPr>
        <p:blipFill>
          <a:blip r:embed="rId2">
            <a:clrChange>
              <a:clrFrom>
                <a:srgbClr val="FFF5F3"/>
              </a:clrFrom>
              <a:clrTo>
                <a:srgbClr val="FFF5F3">
                  <a:alpha val="0"/>
                </a:srgbClr>
              </a:clrTo>
            </a:clrChange>
            <a:extLst>
              <a:ext uri="{28A0092B-C50C-407E-A947-70E740481C1C}">
                <a14:useLocalDpi xmlns:a14="http://schemas.microsoft.com/office/drawing/2010/main" val="0"/>
              </a:ext>
            </a:extLst>
          </a:blip>
          <a:srcRect/>
          <a:stretch>
            <a:fillRect/>
          </a:stretch>
        </p:blipFill>
        <p:spPr bwMode="auto">
          <a:xfrm>
            <a:off x="5334000" y="2600325"/>
            <a:ext cx="3276600"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69851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Social Media Security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038600" y="1877199"/>
            <a:ext cx="4953000" cy="3970318"/>
          </a:xfrm>
          <a:prstGeom prst="rect">
            <a:avLst/>
          </a:prstGeom>
          <a:noFill/>
        </p:spPr>
        <p:txBody>
          <a:bodyPr wrap="square" rtlCol="0">
            <a:spAutoFit/>
          </a:bodyPr>
          <a:lstStyle/>
          <a:p>
            <a:r>
              <a:rPr lang="en-US" dirty="0"/>
              <a:t>Prerequisites:</a:t>
            </a:r>
          </a:p>
          <a:p>
            <a:r>
              <a:rPr lang="en-US" dirty="0"/>
              <a:t>	- Self Control</a:t>
            </a:r>
          </a:p>
          <a:p>
            <a:r>
              <a:rPr lang="en-US" dirty="0"/>
              <a:t>	- Secure Passwords</a:t>
            </a:r>
          </a:p>
          <a:p>
            <a:endParaRPr lang="en-US" dirty="0"/>
          </a:p>
          <a:p>
            <a:endParaRPr lang="en-US" dirty="0"/>
          </a:p>
          <a:p>
            <a:endParaRPr lang="en-US" dirty="0"/>
          </a:p>
          <a:p>
            <a:r>
              <a:rPr lang="en-US" dirty="0"/>
              <a:t>Areas of concern:</a:t>
            </a:r>
          </a:p>
          <a:p>
            <a:r>
              <a:rPr lang="en-US" dirty="0"/>
              <a:t>	- Integration with other applications</a:t>
            </a:r>
          </a:p>
          <a:p>
            <a:r>
              <a:rPr lang="en-US" dirty="0"/>
              <a:t>	- Single Sign On to cloud services</a:t>
            </a:r>
          </a:p>
          <a:p>
            <a:r>
              <a:rPr lang="en-US" dirty="0"/>
              <a:t>	- Automated data sharing/backups</a:t>
            </a:r>
          </a:p>
          <a:p>
            <a:r>
              <a:rPr lang="en-US" dirty="0"/>
              <a:t>	- Mobile Devices &amp; “Apps” </a:t>
            </a:r>
          </a:p>
          <a:p>
            <a:r>
              <a:rPr lang="en-US" dirty="0"/>
              <a:t>	- Increased performance and 	processing power</a:t>
            </a:r>
          </a:p>
          <a:p>
            <a:r>
              <a:rPr lang="en-US" dirty="0"/>
              <a:t>	</a:t>
            </a:r>
          </a:p>
        </p:txBody>
      </p:sp>
      <p:pic>
        <p:nvPicPr>
          <p:cNvPr id="3" name="Picture 2"/>
          <p:cNvPicPr>
            <a:picLocks noChangeAspect="1"/>
          </p:cNvPicPr>
          <p:nvPr/>
        </p:nvPicPr>
        <p:blipFill>
          <a:blip r:embed="rId2"/>
          <a:stretch>
            <a:fillRect/>
          </a:stretch>
        </p:blipFill>
        <p:spPr>
          <a:xfrm>
            <a:off x="152400" y="1957358"/>
            <a:ext cx="3818072" cy="3810000"/>
          </a:xfrm>
          <a:prstGeom prst="rect">
            <a:avLst/>
          </a:prstGeom>
        </p:spPr>
      </p:pic>
    </p:spTree>
    <p:extLst>
      <p:ext uri="{BB962C8B-B14F-4D97-AF65-F5344CB8AC3E}">
        <p14:creationId xmlns:p14="http://schemas.microsoft.com/office/powerpoint/2010/main" val="924592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Share!</a:t>
            </a:r>
          </a:p>
        </p:txBody>
      </p:sp>
      <p:sp>
        <p:nvSpPr>
          <p:cNvPr id="3" name="Subtitle 2"/>
          <p:cNvSpPr>
            <a:spLocks noGrp="1"/>
          </p:cNvSpPr>
          <p:nvPr>
            <p:ph type="subTitle" idx="1"/>
          </p:nvPr>
        </p:nvSpPr>
        <p:spPr>
          <a:xfrm>
            <a:off x="341842" y="1219200"/>
            <a:ext cx="8181974" cy="5029200"/>
          </a:xfrm>
        </p:spPr>
        <p:txBody>
          <a:bodyPr>
            <a:normAutofit lnSpcReduction="10000"/>
          </a:bodyPr>
          <a:lstStyle/>
          <a:p>
            <a:pPr algn="l"/>
            <a:r>
              <a:rPr lang="en-US" dirty="0"/>
              <a:t>Share an article with friends that you find interesting</a:t>
            </a:r>
          </a:p>
          <a:p>
            <a:pPr algn="l"/>
            <a:r>
              <a:rPr lang="en-US" dirty="0"/>
              <a:t>	Sometimes without you even trying</a:t>
            </a:r>
          </a:p>
          <a:p>
            <a:pPr algn="l"/>
            <a:r>
              <a:rPr lang="en-US" dirty="0"/>
              <a:t>	</a:t>
            </a:r>
          </a:p>
          <a:p>
            <a:pPr algn="l"/>
            <a:r>
              <a:rPr lang="en-US" dirty="0"/>
              <a:t>Share your disdain for your work environment</a:t>
            </a:r>
          </a:p>
          <a:p>
            <a:pPr algn="l"/>
            <a:r>
              <a:rPr lang="en-US" dirty="0"/>
              <a:t>	Is your co-worker a “friend”?</a:t>
            </a:r>
          </a:p>
          <a:p>
            <a:pPr algn="l"/>
            <a:endParaRPr lang="en-US" dirty="0"/>
          </a:p>
          <a:p>
            <a:pPr algn="l"/>
            <a:r>
              <a:rPr lang="en-US" dirty="0"/>
              <a:t>Share what you are doing right now</a:t>
            </a:r>
          </a:p>
          <a:p>
            <a:pPr algn="l"/>
            <a:r>
              <a:rPr lang="en-US" dirty="0"/>
              <a:t>	And where!</a:t>
            </a:r>
          </a:p>
          <a:p>
            <a:pPr algn="l"/>
            <a:endParaRPr lang="en-US" dirty="0"/>
          </a:p>
          <a:p>
            <a:pPr algn="l"/>
            <a:r>
              <a:rPr lang="en-US" dirty="0"/>
              <a:t>Collaborate with others</a:t>
            </a:r>
          </a:p>
          <a:p>
            <a:pPr algn="l"/>
            <a:r>
              <a:rPr lang="en-US" dirty="0"/>
              <a:t>	To start a revolution</a:t>
            </a:r>
          </a:p>
          <a:p>
            <a:pPr algn="l"/>
            <a:endParaRPr lang="en-US" dirty="0"/>
          </a:p>
          <a:p>
            <a:pPr algn="l"/>
            <a:r>
              <a:rPr lang="en-US" dirty="0"/>
              <a:t>Spreading the word about emergencies</a:t>
            </a:r>
          </a:p>
          <a:p>
            <a:pPr algn="l"/>
            <a:r>
              <a:rPr lang="en-US" dirty="0"/>
              <a:t>	Amber Alerts</a:t>
            </a:r>
          </a:p>
          <a:p>
            <a:pPr algn="l"/>
            <a:r>
              <a:rPr lang="en-US" dirty="0"/>
              <a:t>	Disasters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4953000" y="2819400"/>
            <a:ext cx="3932240" cy="3733800"/>
          </a:xfrm>
          <a:prstGeom prst="rect">
            <a:avLst/>
          </a:prstGeom>
        </p:spPr>
      </p:pic>
    </p:spTree>
    <p:extLst>
      <p:ext uri="{BB962C8B-B14F-4D97-AF65-F5344CB8AC3E}">
        <p14:creationId xmlns:p14="http://schemas.microsoft.com/office/powerpoint/2010/main" val="10092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153400" cy="1143000"/>
          </a:xfrm>
        </p:spPr>
        <p:txBody>
          <a:bodyPr>
            <a:normAutofit/>
          </a:bodyPr>
          <a:lstStyle/>
          <a:p>
            <a:pPr algn="r" eaLnBrk="1" hangingPunct="1"/>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Attacker</a:t>
            </a:r>
            <a:r>
              <a:rPr lang="ja-JP" alt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
            </a: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a:t>
            </a:r>
            <a:r>
              <a:rPr lang="en-US" dirty="0">
                <a:latin typeface="Arial Black" charset="0"/>
                <a:ea typeface="ＭＳ Ｐゴシック" charset="0"/>
              </a:rPr>
              <a:t> </a:t>
            </a: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Methodology</a:t>
            </a:r>
          </a:p>
        </p:txBody>
      </p:sp>
      <p:sp>
        <p:nvSpPr>
          <p:cNvPr id="5123" name="Rectangle 3"/>
          <p:cNvSpPr>
            <a:spLocks noGrp="1" noChangeArrowheads="1"/>
          </p:cNvSpPr>
          <p:nvPr>
            <p:ph type="body" idx="1"/>
          </p:nvPr>
        </p:nvSpPr>
        <p:spPr>
          <a:xfrm>
            <a:off x="457200" y="1828800"/>
            <a:ext cx="8229600" cy="4297363"/>
          </a:xfrm>
        </p:spPr>
        <p:txBody>
          <a:bodyPr/>
          <a:lstStyle/>
          <a:p>
            <a:pPr lvl="1" eaLnBrk="1" hangingPunct="1">
              <a:buFontTx/>
              <a:buNone/>
            </a:pPr>
            <a:r>
              <a:rPr lang="en-US" sz="2400" dirty="0">
                <a:ea typeface="ＭＳ Ｐゴシック" charset="0"/>
              </a:rPr>
              <a:t>Attackers follow a fixed methodology that can be divided into six steps: </a:t>
            </a:r>
          </a:p>
          <a:p>
            <a:pPr lvl="2" eaLnBrk="1" hangingPunct="1"/>
            <a:r>
              <a:rPr lang="en-US" sz="2000" dirty="0">
                <a:ea typeface="ＭＳ Ｐゴシック" charset="0"/>
              </a:rPr>
              <a:t>Performing reconnaissance </a:t>
            </a:r>
          </a:p>
          <a:p>
            <a:pPr lvl="2" eaLnBrk="1" hangingPunct="1"/>
            <a:r>
              <a:rPr lang="en-US" sz="2000" dirty="0">
                <a:ea typeface="ＭＳ Ｐゴシック" charset="0"/>
              </a:rPr>
              <a:t>Scanning and enumeration</a:t>
            </a:r>
          </a:p>
          <a:p>
            <a:pPr lvl="2" eaLnBrk="1" hangingPunct="1"/>
            <a:r>
              <a:rPr lang="en-US" sz="2000" dirty="0">
                <a:ea typeface="ＭＳ Ｐゴシック" charset="0"/>
              </a:rPr>
              <a:t>Gaining access</a:t>
            </a:r>
          </a:p>
          <a:p>
            <a:pPr lvl="2" eaLnBrk="1" hangingPunct="1"/>
            <a:r>
              <a:rPr lang="en-US" sz="2000" dirty="0">
                <a:ea typeface="ＭＳ Ｐゴシック" charset="0"/>
              </a:rPr>
              <a:t>Escalation of privilege</a:t>
            </a:r>
          </a:p>
          <a:p>
            <a:pPr lvl="2" eaLnBrk="1" hangingPunct="1"/>
            <a:r>
              <a:rPr lang="en-US" sz="2000" dirty="0">
                <a:ea typeface="ＭＳ Ｐゴシック" charset="0"/>
              </a:rPr>
              <a:t>Maintaining access</a:t>
            </a:r>
          </a:p>
          <a:p>
            <a:pPr lvl="2" eaLnBrk="1" hangingPunct="1"/>
            <a:r>
              <a:rPr lang="en-US" sz="2000" dirty="0">
                <a:ea typeface="ＭＳ Ｐゴシック" charset="0"/>
              </a:rPr>
              <a:t>Covering tracks and placing backdoors</a:t>
            </a:r>
          </a:p>
          <a:p>
            <a:pPr lvl="2" eaLnBrk="1" hangingPunct="1"/>
            <a:endParaRPr lang="en-US" sz="2000" dirty="0">
              <a:ea typeface="ＭＳ Ｐゴシック" charset="0"/>
            </a:endParaRPr>
          </a:p>
          <a:p>
            <a:pPr lvl="3" eaLnBrk="1" hangingPunct="1">
              <a:buFontTx/>
              <a:buNone/>
            </a:pPr>
            <a:endParaRPr lang="en-US" sz="2000" dirty="0">
              <a:ea typeface="ＭＳ Ｐゴシック" charset="0"/>
            </a:endParaRPr>
          </a:p>
          <a:p>
            <a:pPr lvl="1" eaLnBrk="1" hangingPunct="1"/>
            <a:endParaRPr lang="en-US" sz="2000" dirty="0">
              <a:ea typeface="ＭＳ Ｐゴシック" charset="0"/>
            </a:endParaRPr>
          </a:p>
        </p:txBody>
      </p:sp>
    </p:spTree>
    <p:extLst>
      <p:ext uri="{BB962C8B-B14F-4D97-AF65-F5344CB8AC3E}">
        <p14:creationId xmlns:p14="http://schemas.microsoft.com/office/powerpoint/2010/main" val="3701871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Too much Sharing?</a:t>
            </a:r>
          </a:p>
        </p:txBody>
      </p:sp>
      <p:sp>
        <p:nvSpPr>
          <p:cNvPr id="3" name="Subtitle 2"/>
          <p:cNvSpPr>
            <a:spLocks noGrp="1"/>
          </p:cNvSpPr>
          <p:nvPr>
            <p:ph type="subTitle" idx="1"/>
          </p:nvPr>
        </p:nvSpPr>
        <p:spPr>
          <a:xfrm>
            <a:off x="341842" y="1219200"/>
            <a:ext cx="8181974" cy="5029200"/>
          </a:xfrm>
        </p:spPr>
        <p:txBody>
          <a:bodyPr>
            <a:normAutofit/>
          </a:bodyPr>
          <a:lstStyle/>
          <a:p>
            <a:pPr algn="l"/>
            <a:endParaRPr lang="en-US" dirty="0"/>
          </a:p>
          <a:p>
            <a:pPr algn="l"/>
            <a:r>
              <a:rPr lang="en-US" dirty="0"/>
              <a:t>- Travel Itinerary</a:t>
            </a:r>
          </a:p>
          <a:p>
            <a:pPr algn="l"/>
            <a:r>
              <a:rPr lang="en-US" dirty="0"/>
              <a:t>- Details about your job</a:t>
            </a:r>
          </a:p>
          <a:p>
            <a:pPr algn="l"/>
            <a:r>
              <a:rPr lang="en-US" dirty="0"/>
              <a:t>- Wishes/Desires</a:t>
            </a:r>
          </a:p>
          <a:p>
            <a:pPr algn="l"/>
            <a:r>
              <a:rPr lang="en-US" dirty="0"/>
              <a:t>- Full arguments with others via “Wall” posting</a:t>
            </a:r>
          </a:p>
          <a:p>
            <a:pPr algn="l"/>
            <a:r>
              <a:rPr lang="en-US" dirty="0"/>
              <a:t>- Photos of family with captions of everyone’s names</a:t>
            </a:r>
          </a:p>
          <a:p>
            <a:pPr algn="l"/>
            <a:r>
              <a:rPr lang="en-US" dirty="0"/>
              <a:t>- Customized advertisements based on browsing history</a:t>
            </a:r>
          </a:p>
          <a:p>
            <a:pPr algn="l"/>
            <a:r>
              <a:rPr lang="en-US" dirty="0"/>
              <a:t>- Customized advertisements based on content in your email box</a:t>
            </a:r>
          </a:p>
          <a:p>
            <a:pPr algn="l"/>
            <a:r>
              <a:rPr lang="en-US" dirty="0"/>
              <a:t>- Automatic Geo-tagging of photos uploaded via smartphones</a:t>
            </a:r>
          </a:p>
          <a:p>
            <a:pPr algn="l"/>
            <a:r>
              <a:rPr lang="en-US" dirty="0"/>
              <a:t>- Automatic sharing with friends of what new articles you are reading</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600200"/>
            <a:ext cx="2800350" cy="20510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22286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57201"/>
            <a:ext cx="3962400" cy="1219200"/>
          </a:xfrm>
        </p:spPr>
        <p:txBody>
          <a:bodyPr>
            <a:normAutofit fontScale="90000"/>
          </a:bodyPr>
          <a:lstStyle/>
          <a:p>
            <a:r>
              <a:rPr lang="en-US" dirty="0"/>
              <a:t>Too much Sharing?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460375" y="192994"/>
            <a:ext cx="3965590" cy="6362701"/>
          </a:xfrm>
          <a:prstGeom prst="rect">
            <a:avLst/>
          </a:prstGeom>
        </p:spPr>
      </p:pic>
    </p:spTree>
    <p:extLst>
      <p:ext uri="{BB962C8B-B14F-4D97-AF65-F5344CB8AC3E}">
        <p14:creationId xmlns:p14="http://schemas.microsoft.com/office/powerpoint/2010/main" val="1069802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57201"/>
            <a:ext cx="3962400" cy="1219200"/>
          </a:xfrm>
        </p:spPr>
        <p:txBody>
          <a:bodyPr>
            <a:normAutofit fontScale="90000"/>
          </a:bodyPr>
          <a:lstStyle/>
          <a:p>
            <a:r>
              <a:rPr lang="en-US" dirty="0"/>
              <a:t>Too much Sharing?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990600" y="609600"/>
            <a:ext cx="3970795" cy="5734050"/>
          </a:xfrm>
          <a:prstGeom prst="rect">
            <a:avLst/>
          </a:prstGeom>
        </p:spPr>
      </p:pic>
    </p:spTree>
    <p:extLst>
      <p:ext uri="{BB962C8B-B14F-4D97-AF65-F5344CB8AC3E}">
        <p14:creationId xmlns:p14="http://schemas.microsoft.com/office/powerpoint/2010/main" val="548561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Good/Bad Social Networking</a:t>
            </a:r>
          </a:p>
        </p:txBody>
      </p:sp>
      <p:sp>
        <p:nvSpPr>
          <p:cNvPr id="3" name="Subtitle 2"/>
          <p:cNvSpPr>
            <a:spLocks noGrp="1"/>
          </p:cNvSpPr>
          <p:nvPr>
            <p:ph type="subTitle" idx="1"/>
          </p:nvPr>
        </p:nvSpPr>
        <p:spPr>
          <a:xfrm>
            <a:off x="341842" y="1219200"/>
            <a:ext cx="5754158" cy="5029200"/>
          </a:xfrm>
        </p:spPr>
        <p:txBody>
          <a:bodyPr>
            <a:normAutofit/>
          </a:bodyPr>
          <a:lstStyle/>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828800" y="3581400"/>
            <a:ext cx="6781800" cy="1477328"/>
          </a:xfrm>
          <a:prstGeom prst="rect">
            <a:avLst/>
          </a:prstGeom>
        </p:spPr>
        <p:txBody>
          <a:bodyPr wrap="square">
            <a:spAutoFit/>
          </a:bodyPr>
          <a:lstStyle/>
          <a:p>
            <a:r>
              <a:rPr lang="en-US" dirty="0">
                <a:hlinkClick r:id="rId2"/>
              </a:rPr>
              <a:t>https://www.youtube.com/watch?v=_YRs28yBYuI</a:t>
            </a:r>
            <a:endParaRPr lang="en-US" dirty="0">
              <a:hlinkClick r:id="" action="ppaction://noaction"/>
            </a:endParaRPr>
          </a:p>
          <a:p>
            <a:endParaRPr lang="en-US" dirty="0">
              <a:hlinkClick r:id="" action="ppaction://noaction"/>
            </a:endParaRPr>
          </a:p>
          <a:p>
            <a:endParaRPr lang="en-US" dirty="0">
              <a:hlinkClick r:id="" action="ppaction://noaction"/>
            </a:endParaRPr>
          </a:p>
          <a:p>
            <a:r>
              <a:rPr lang="en-US" dirty="0">
                <a:hlinkClick r:id="" action="ppaction://noaction"/>
              </a:rPr>
              <a:t>https://www.youtube.com/watch?v=F7pYHN9iC9I</a:t>
            </a:r>
            <a:endParaRPr lang="en-US" dirty="0"/>
          </a:p>
          <a:p>
            <a:endParaRPr lang="en-US" dirty="0"/>
          </a:p>
        </p:txBody>
      </p:sp>
    </p:spTree>
    <p:extLst>
      <p:ext uri="{BB962C8B-B14F-4D97-AF65-F5344CB8AC3E}">
        <p14:creationId xmlns:p14="http://schemas.microsoft.com/office/powerpoint/2010/main" val="194118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Social Media Monitoring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185484" cy="447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25EA94EC-03D4-BE79-07A0-38216CD2D7BF}"/>
              </a:ext>
            </a:extLst>
          </p:cNvPr>
          <p:cNvSpPr txBox="1"/>
          <p:nvPr/>
        </p:nvSpPr>
        <p:spPr>
          <a:xfrm>
            <a:off x="1378226" y="6000750"/>
            <a:ext cx="6945967" cy="646331"/>
          </a:xfrm>
          <a:prstGeom prst="rect">
            <a:avLst/>
          </a:prstGeom>
          <a:noFill/>
        </p:spPr>
        <p:txBody>
          <a:bodyPr wrap="square">
            <a:spAutoFit/>
          </a:bodyPr>
          <a:lstStyle/>
          <a:p>
            <a:r>
              <a:rPr lang="en-US" dirty="0">
                <a:hlinkClick r:id="rId3"/>
              </a:rPr>
              <a:t>https://www.dhs.gov/publication/dhs-ops-pia-004f-publicly-available-social-media-monitoring-and-situational-awareness</a:t>
            </a:r>
            <a:r>
              <a:rPr lang="en-US" dirty="0"/>
              <a:t> </a:t>
            </a:r>
          </a:p>
        </p:txBody>
      </p:sp>
    </p:spTree>
    <p:extLst>
      <p:ext uri="{BB962C8B-B14F-4D97-AF65-F5344CB8AC3E}">
        <p14:creationId xmlns:p14="http://schemas.microsoft.com/office/powerpoint/2010/main" val="292597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Social Media Data Mining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609600" y="1487214"/>
            <a:ext cx="7924800" cy="4801314"/>
          </a:xfrm>
          <a:prstGeom prst="rect">
            <a:avLst/>
          </a:prstGeom>
          <a:noFill/>
        </p:spPr>
        <p:txBody>
          <a:bodyPr wrap="square" rtlCol="0">
            <a:spAutoFit/>
          </a:bodyPr>
          <a:lstStyle/>
          <a:p>
            <a:pPr fontAlgn="base"/>
            <a:endParaRPr lang="en-US" dirty="0"/>
          </a:p>
          <a:p>
            <a:pPr fontAlgn="base"/>
            <a:endParaRPr lang="en-US" dirty="0"/>
          </a:p>
          <a:p>
            <a:pPr fontAlgn="base"/>
            <a:r>
              <a:rPr lang="en-US" dirty="0"/>
              <a:t>Tools to perform searches against Social Networking Sites</a:t>
            </a:r>
          </a:p>
          <a:p>
            <a:pPr fontAlgn="base"/>
            <a:r>
              <a:rPr lang="en-US" dirty="0"/>
              <a:t>	Google</a:t>
            </a:r>
          </a:p>
          <a:p>
            <a:pPr fontAlgn="base"/>
            <a:r>
              <a:rPr lang="en-US" dirty="0"/>
              <a:t>	Bing</a:t>
            </a:r>
          </a:p>
          <a:p>
            <a:pPr fontAlgn="base"/>
            <a:r>
              <a:rPr lang="en-US" dirty="0"/>
              <a:t>	</a:t>
            </a:r>
          </a:p>
          <a:p>
            <a:pPr fontAlgn="base"/>
            <a:r>
              <a:rPr lang="en-US" dirty="0"/>
              <a:t>Automated tools?</a:t>
            </a:r>
          </a:p>
          <a:p>
            <a:pPr fontAlgn="base"/>
            <a:endParaRPr lang="en-US" dirty="0"/>
          </a:p>
          <a:p>
            <a:pPr fontAlgn="base"/>
            <a:r>
              <a:rPr lang="en-US" dirty="0"/>
              <a:t>	- The Harvester</a:t>
            </a:r>
          </a:p>
          <a:p>
            <a:pPr fontAlgn="base"/>
            <a:r>
              <a:rPr lang="en-US" dirty="0"/>
              <a:t>		python based script to perform simple queries</a:t>
            </a:r>
          </a:p>
          <a:p>
            <a:pPr fontAlgn="base"/>
            <a:endParaRPr lang="en-US" dirty="0"/>
          </a:p>
          <a:p>
            <a:pPr fontAlgn="base"/>
            <a:r>
              <a:rPr lang="en-US" dirty="0"/>
              <a:t>	- Recon-ng</a:t>
            </a:r>
          </a:p>
          <a:p>
            <a:pPr fontAlgn="base"/>
            <a:r>
              <a:rPr lang="en-US" dirty="0"/>
              <a:t>		python based application for information gathering</a:t>
            </a:r>
          </a:p>
          <a:p>
            <a:pPr fontAlgn="base"/>
            <a:endParaRPr lang="en-US" dirty="0"/>
          </a:p>
          <a:p>
            <a:pPr fontAlgn="base"/>
            <a:r>
              <a:rPr lang="en-US" dirty="0"/>
              <a:t>	- </a:t>
            </a:r>
            <a:r>
              <a:rPr lang="en-US" dirty="0" err="1"/>
              <a:t>Spiderfoot</a:t>
            </a:r>
            <a:endParaRPr lang="en-US" dirty="0"/>
          </a:p>
          <a:p>
            <a:pPr fontAlgn="base"/>
            <a:r>
              <a:rPr lang="en-US" dirty="0"/>
              <a:t>		CLI and web based automation platform for Recon and 		OSINT</a:t>
            </a:r>
          </a:p>
        </p:txBody>
      </p:sp>
    </p:spTree>
    <p:extLst>
      <p:ext uri="{BB962C8B-B14F-4D97-AF65-F5344CB8AC3E}">
        <p14:creationId xmlns:p14="http://schemas.microsoft.com/office/powerpoint/2010/main" val="2603820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The Harvester</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582295" y="990600"/>
            <a:ext cx="7924800" cy="5355312"/>
          </a:xfrm>
          <a:prstGeom prst="rect">
            <a:avLst/>
          </a:prstGeom>
          <a:noFill/>
        </p:spPr>
        <p:txBody>
          <a:bodyPr wrap="square" rtlCol="0">
            <a:spAutoFit/>
          </a:bodyPr>
          <a:lstStyle/>
          <a:p>
            <a:pPr fontAlgn="base"/>
            <a:endParaRPr lang="en-US" dirty="0"/>
          </a:p>
          <a:p>
            <a:pPr fontAlgn="base"/>
            <a:endParaRPr lang="en-US" dirty="0"/>
          </a:p>
          <a:p>
            <a:pPr fontAlgn="base"/>
            <a:r>
              <a:rPr lang="en-US" dirty="0"/>
              <a:t>Command line search tool to perform Open Source Intelligence Collection</a:t>
            </a:r>
          </a:p>
          <a:p>
            <a:pPr fontAlgn="base"/>
            <a:endParaRPr lang="en-US" dirty="0"/>
          </a:p>
          <a:p>
            <a:pPr fontAlgn="base"/>
            <a:r>
              <a:rPr lang="en-US" dirty="0"/>
              <a:t>Search for email accounts for the domain microsoft.com, harvesting from the  first 500 </a:t>
            </a:r>
            <a:r>
              <a:rPr lang="en-US" dirty="0" err="1"/>
              <a:t>google</a:t>
            </a:r>
            <a:r>
              <a:rPr lang="en-US" dirty="0"/>
              <a:t> results:</a:t>
            </a:r>
          </a:p>
          <a:p>
            <a:pPr fontAlgn="base"/>
            <a:endParaRPr lang="en-US" dirty="0"/>
          </a:p>
          <a:p>
            <a:pPr fontAlgn="base"/>
            <a:r>
              <a:rPr lang="en-US" dirty="0"/>
              <a:t>	</a:t>
            </a:r>
            <a:r>
              <a:rPr lang="en-US" dirty="0" err="1"/>
              <a:t>theharvester</a:t>
            </a:r>
            <a:r>
              <a:rPr lang="en-US" dirty="0"/>
              <a:t> -d microsoft.com -l 500 -b </a:t>
            </a:r>
            <a:r>
              <a:rPr lang="en-US" dirty="0" err="1"/>
              <a:t>google</a:t>
            </a:r>
            <a:endParaRPr lang="en-US" dirty="0"/>
          </a:p>
          <a:p>
            <a:pPr fontAlgn="base"/>
            <a:endParaRPr lang="en-US" dirty="0"/>
          </a:p>
          <a:p>
            <a:pPr fontAlgn="base"/>
            <a:r>
              <a:rPr lang="en-US" dirty="0"/>
              <a:t>Searching emails accounts for the domain microsoft.com in a PGP server:</a:t>
            </a:r>
          </a:p>
          <a:p>
            <a:pPr fontAlgn="base"/>
            <a:endParaRPr lang="en-US" dirty="0"/>
          </a:p>
          <a:p>
            <a:pPr fontAlgn="base"/>
            <a:r>
              <a:rPr lang="en-US" dirty="0"/>
              <a:t>	</a:t>
            </a:r>
            <a:r>
              <a:rPr lang="en-US" dirty="0" err="1"/>
              <a:t>theharvester</a:t>
            </a:r>
            <a:r>
              <a:rPr lang="en-US" dirty="0"/>
              <a:t> -d microsoft.com -b </a:t>
            </a:r>
            <a:r>
              <a:rPr lang="en-US" dirty="0" err="1"/>
              <a:t>pgp</a:t>
            </a:r>
            <a:endParaRPr lang="en-US" dirty="0"/>
          </a:p>
          <a:p>
            <a:pPr fontAlgn="base"/>
            <a:endParaRPr lang="en-US" dirty="0"/>
          </a:p>
          <a:p>
            <a:pPr fontAlgn="base"/>
            <a:r>
              <a:rPr lang="en-US" dirty="0"/>
              <a:t>Searching for user names that work in the company Microsoft via </a:t>
            </a:r>
            <a:r>
              <a:rPr lang="en-US" dirty="0" err="1"/>
              <a:t>linkedin</a:t>
            </a:r>
            <a:r>
              <a:rPr lang="en-US" dirty="0"/>
              <a:t>, with a limit of 200 results:</a:t>
            </a:r>
          </a:p>
          <a:p>
            <a:pPr fontAlgn="base"/>
            <a:r>
              <a:rPr lang="en-US" dirty="0"/>
              <a:t>	</a:t>
            </a:r>
            <a:r>
              <a:rPr lang="en-US" dirty="0" err="1"/>
              <a:t>theharvester</a:t>
            </a:r>
            <a:r>
              <a:rPr lang="en-US" dirty="0"/>
              <a:t> -d microsoft.com -l 200 -b </a:t>
            </a:r>
            <a:r>
              <a:rPr lang="en-US" dirty="0" err="1"/>
              <a:t>linkedin</a:t>
            </a:r>
            <a:endParaRPr lang="en-US" dirty="0"/>
          </a:p>
          <a:p>
            <a:pPr fontAlgn="base"/>
            <a:endParaRPr lang="en-US" dirty="0"/>
          </a:p>
          <a:p>
            <a:pPr fontAlgn="base"/>
            <a:r>
              <a:rPr lang="en-US" dirty="0"/>
              <a:t>Searching in all sources at the same time, with a limit of 200 results:</a:t>
            </a:r>
          </a:p>
          <a:p>
            <a:r>
              <a:rPr lang="en-US" dirty="0"/>
              <a:t>	</a:t>
            </a:r>
            <a:r>
              <a:rPr lang="en-US" dirty="0" err="1"/>
              <a:t>theHarvester</a:t>
            </a:r>
            <a:r>
              <a:rPr lang="en-US" dirty="0"/>
              <a:t> -d microsoft.com -l 200 -b all</a:t>
            </a:r>
          </a:p>
        </p:txBody>
      </p:sp>
    </p:spTree>
    <p:extLst>
      <p:ext uri="{BB962C8B-B14F-4D97-AF65-F5344CB8AC3E}">
        <p14:creationId xmlns:p14="http://schemas.microsoft.com/office/powerpoint/2010/main" val="3447095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http://4.bp.blogspot.com/-tq0hCR-B7pA/UQu30BknCfI/AAAAAAAAAZs/cBMO9JQ3ih4/s1600/recon-ng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514600"/>
            <a:ext cx="5476875" cy="41624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800101" y="381000"/>
            <a:ext cx="8181974" cy="1219200"/>
          </a:xfrm>
        </p:spPr>
        <p:txBody>
          <a:bodyPr>
            <a:normAutofit/>
          </a:bodyPr>
          <a:lstStyle/>
          <a:p>
            <a:r>
              <a:rPr lang="en-US" dirty="0"/>
              <a:t>RECON-NG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2" name="Picture 2" descr="http://centralgeekhub.com/wp-content/uploads/2015/03/recon-ng_st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83536"/>
            <a:ext cx="6067425" cy="33242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 y="4625939"/>
            <a:ext cx="3352800" cy="861774"/>
          </a:xfrm>
          <a:prstGeom prst="rect">
            <a:avLst/>
          </a:prstGeom>
        </p:spPr>
        <p:txBody>
          <a:bodyPr wrap="square">
            <a:spAutoFit/>
          </a:bodyPr>
          <a:lstStyle/>
          <a:p>
            <a:r>
              <a:rPr lang="en-US" sz="1600" dirty="0">
                <a:hlinkClick r:id="rId4"/>
              </a:rPr>
              <a:t>https://bitbucket.org/LaNMaSteR53/recon-ng/wiki/Usage%20Guide</a:t>
            </a:r>
            <a:endParaRPr lang="en-US" sz="1600" dirty="0"/>
          </a:p>
          <a:p>
            <a:endParaRPr lang="en-US" sz="1600" dirty="0"/>
          </a:p>
        </p:txBody>
      </p:sp>
    </p:spTree>
    <p:extLst>
      <p:ext uri="{BB962C8B-B14F-4D97-AF65-F5344CB8AC3E}">
        <p14:creationId xmlns:p14="http://schemas.microsoft.com/office/powerpoint/2010/main" val="1427378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err="1"/>
              <a:t>Spiderfoot</a:t>
            </a:r>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ED4DB713-0B45-D08D-29CF-654CB454FD3B}"/>
              </a:ext>
            </a:extLst>
          </p:cNvPr>
          <p:cNvSpPr txBox="1"/>
          <p:nvPr/>
        </p:nvSpPr>
        <p:spPr>
          <a:xfrm>
            <a:off x="609600" y="1066801"/>
            <a:ext cx="7924800" cy="1200329"/>
          </a:xfrm>
          <a:prstGeom prst="rect">
            <a:avLst/>
          </a:prstGeom>
          <a:noFill/>
        </p:spPr>
        <p:txBody>
          <a:bodyPr wrap="square" rtlCol="0">
            <a:spAutoFit/>
          </a:bodyPr>
          <a:lstStyle/>
          <a:p>
            <a:pPr fontAlgn="base"/>
            <a:endParaRPr lang="en-US" dirty="0"/>
          </a:p>
          <a:p>
            <a:pPr fontAlgn="base"/>
            <a:endParaRPr lang="en-US" dirty="0"/>
          </a:p>
          <a:p>
            <a:pPr fontAlgn="base"/>
            <a:r>
              <a:rPr lang="en-US" dirty="0"/>
              <a:t>Automatically queries over 100 public data sources to gather intelligence on IP addresses, domain names, e-mail addresses, names and more</a:t>
            </a:r>
          </a:p>
        </p:txBody>
      </p:sp>
      <p:pic>
        <p:nvPicPr>
          <p:cNvPr id="1026" name="Picture 2">
            <a:extLst>
              <a:ext uri="{FF2B5EF4-FFF2-40B4-BE49-F238E27FC236}">
                <a16:creationId xmlns:a16="http://schemas.microsoft.com/office/drawing/2014/main" id="{1D986AF7-C865-BF31-302D-62B398142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2281102"/>
            <a:ext cx="5360276" cy="30821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6071BAA-3DA7-FBEB-9806-E17E29495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44765"/>
            <a:ext cx="4163446" cy="297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61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1" y="381000"/>
            <a:ext cx="8181974" cy="1219200"/>
          </a:xfrm>
        </p:spPr>
        <p:txBody>
          <a:bodyPr>
            <a:normAutofit/>
          </a:bodyPr>
          <a:lstStyle/>
          <a:p>
            <a:r>
              <a:rPr lang="en-US" dirty="0"/>
              <a:t>Others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6957847" y="3989494"/>
            <a:ext cx="2102069" cy="584776"/>
          </a:xfrm>
          <a:prstGeom prst="rect">
            <a:avLst/>
          </a:prstGeom>
        </p:spPr>
        <p:txBody>
          <a:bodyPr wrap="square">
            <a:spAutoFit/>
          </a:bodyPr>
          <a:lstStyle/>
          <a:p>
            <a:r>
              <a:rPr lang="en-US" sz="1600" dirty="0">
                <a:hlinkClick r:id="rId2"/>
              </a:rPr>
              <a:t>www.datasploit.info</a:t>
            </a:r>
            <a:r>
              <a:rPr lang="en-US" sz="1600" dirty="0"/>
              <a:t> </a:t>
            </a:r>
          </a:p>
          <a:p>
            <a:endParaRPr lang="en-US" sz="1600" dirty="0"/>
          </a:p>
        </p:txBody>
      </p:sp>
      <p:pic>
        <p:nvPicPr>
          <p:cNvPr id="3" name="Picture 2"/>
          <p:cNvPicPr>
            <a:picLocks noChangeAspect="1"/>
          </p:cNvPicPr>
          <p:nvPr/>
        </p:nvPicPr>
        <p:blipFill rotWithShape="1">
          <a:blip r:embed="rId3"/>
          <a:srcRect r="25115"/>
          <a:stretch/>
        </p:blipFill>
        <p:spPr>
          <a:xfrm>
            <a:off x="3667331" y="1171473"/>
            <a:ext cx="5314744" cy="2774373"/>
          </a:xfrm>
          <a:prstGeom prst="rect">
            <a:avLst/>
          </a:prstGeom>
        </p:spPr>
      </p:pic>
      <p:pic>
        <p:nvPicPr>
          <p:cNvPr id="5" name="Picture 4" descr="https://encrypted-tbn1.gstatic.com/images?q=tbn:ANd9GcSl_uZxuWRADaZQv1ztE8hj3unwh_UxVEAX1LZnZVpzIvqE6Mhf">
            <a:extLst>
              <a:ext uri="{FF2B5EF4-FFF2-40B4-BE49-F238E27FC236}">
                <a16:creationId xmlns:a16="http://schemas.microsoft.com/office/drawing/2014/main" id="{2B9C4518-1CDE-6C0B-CAD8-889BD72F7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039" y="2271143"/>
            <a:ext cx="1472292" cy="143986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https://diveintoinfosec.files.wordpress.com/2011/02/creepy_mapview.png">
            <a:extLst>
              <a:ext uri="{FF2B5EF4-FFF2-40B4-BE49-F238E27FC236}">
                <a16:creationId xmlns:a16="http://schemas.microsoft.com/office/drawing/2014/main" id="{EDF6C5C1-C74B-19D3-0C90-15475D8C0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771" y="3652385"/>
            <a:ext cx="4677317" cy="307521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a:extLst>
              <a:ext uri="{FF2B5EF4-FFF2-40B4-BE49-F238E27FC236}">
                <a16:creationId xmlns:a16="http://schemas.microsoft.com/office/drawing/2014/main" id="{21536171-3BA2-327A-528D-458B94EF2F94}"/>
              </a:ext>
            </a:extLst>
          </p:cNvPr>
          <p:cNvSpPr/>
          <p:nvPr/>
        </p:nvSpPr>
        <p:spPr>
          <a:xfrm>
            <a:off x="98169" y="3258204"/>
            <a:ext cx="2102069" cy="584776"/>
          </a:xfrm>
          <a:prstGeom prst="rect">
            <a:avLst/>
          </a:prstGeom>
        </p:spPr>
        <p:txBody>
          <a:bodyPr wrap="square">
            <a:spAutoFit/>
          </a:bodyPr>
          <a:lstStyle/>
          <a:p>
            <a:r>
              <a:rPr lang="en-US" sz="1600" dirty="0">
                <a:hlinkClick r:id="rId6"/>
              </a:rPr>
              <a:t>www.geocreepy.com</a:t>
            </a:r>
            <a:r>
              <a:rPr lang="en-US" sz="1600" dirty="0"/>
              <a:t>  </a:t>
            </a:r>
          </a:p>
          <a:p>
            <a:endParaRPr lang="en-US" sz="1600" dirty="0"/>
          </a:p>
        </p:txBody>
      </p:sp>
    </p:spTree>
    <p:extLst>
      <p:ext uri="{BB962C8B-B14F-4D97-AF65-F5344CB8AC3E}">
        <p14:creationId xmlns:p14="http://schemas.microsoft.com/office/powerpoint/2010/main" val="265240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534400" cy="1249362"/>
          </a:xfrm>
        </p:spPr>
        <p:txBody>
          <a:bodyPr>
            <a:noAutofit/>
          </a:bodyPr>
          <a:lstStyle/>
          <a:p>
            <a:pPr eaLnBrk="1" hangingPunct="1"/>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Reconnaissance and </a:t>
            </a:r>
            <a:r>
              <a:rPr lang="en-US" b="1"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Footprinting</a:t>
            </a:r>
            <a:endPar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endParaRPr>
          </a:p>
        </p:txBody>
      </p:sp>
      <p:sp>
        <p:nvSpPr>
          <p:cNvPr id="6147" name="Rectangle 3"/>
          <p:cNvSpPr>
            <a:spLocks noGrp="1" noChangeArrowheads="1"/>
          </p:cNvSpPr>
          <p:nvPr>
            <p:ph type="body" idx="1"/>
          </p:nvPr>
        </p:nvSpPr>
        <p:spPr>
          <a:xfrm>
            <a:off x="457200" y="1600200"/>
            <a:ext cx="8229600" cy="4419600"/>
          </a:xfrm>
        </p:spPr>
        <p:txBody>
          <a:bodyPr>
            <a:normAutofit fontScale="92500" lnSpcReduction="10000"/>
          </a:bodyPr>
          <a:lstStyle/>
          <a:p>
            <a:pPr eaLnBrk="1" hangingPunct="1"/>
            <a:r>
              <a:rPr lang="en-US" sz="2400" dirty="0">
                <a:ea typeface="ＭＳ Ｐゴシック" charset="0"/>
              </a:rPr>
              <a:t>The first pre-attack phase</a:t>
            </a:r>
          </a:p>
          <a:p>
            <a:pPr eaLnBrk="1" hangingPunct="1"/>
            <a:r>
              <a:rPr lang="en-US" sz="2400" dirty="0">
                <a:ea typeface="ＭＳ Ｐゴシック" charset="0"/>
              </a:rPr>
              <a:t>Systematic attempt to collect as much information about the target as possible:</a:t>
            </a:r>
          </a:p>
          <a:p>
            <a:pPr lvl="1" eaLnBrk="1" hangingPunct="1"/>
            <a:r>
              <a:rPr lang="en-US" sz="2400" b="1" dirty="0">
                <a:ea typeface="ＭＳ Ｐゴシック" charset="0"/>
              </a:rPr>
              <a:t>PASSIVE</a:t>
            </a:r>
            <a:r>
              <a:rPr lang="en-US" sz="2400" dirty="0">
                <a:ea typeface="ＭＳ Ｐゴシック" charset="0"/>
              </a:rPr>
              <a:t> information gathering</a:t>
            </a:r>
          </a:p>
          <a:p>
            <a:pPr eaLnBrk="1" hangingPunct="1"/>
            <a:r>
              <a:rPr lang="en-US" sz="2400" dirty="0">
                <a:ea typeface="ＭＳ Ｐゴシック" charset="0"/>
              </a:rPr>
              <a:t>Reconnaissance techniques:</a:t>
            </a:r>
          </a:p>
          <a:p>
            <a:pPr lvl="1" eaLnBrk="1" hangingPunct="1"/>
            <a:r>
              <a:rPr lang="en-US" sz="2400" dirty="0">
                <a:ea typeface="ＭＳ Ｐゴシック" charset="0"/>
              </a:rPr>
              <a:t>Dumpster diving</a:t>
            </a:r>
          </a:p>
          <a:p>
            <a:pPr lvl="1" eaLnBrk="1" hangingPunct="1"/>
            <a:r>
              <a:rPr lang="en-US" sz="2400" dirty="0">
                <a:ea typeface="ＭＳ Ｐゴシック" charset="0"/>
              </a:rPr>
              <a:t>Social engineering</a:t>
            </a:r>
          </a:p>
          <a:p>
            <a:pPr lvl="1" eaLnBrk="1" hangingPunct="1"/>
            <a:r>
              <a:rPr lang="en-US" sz="2400" dirty="0">
                <a:ea typeface="ＭＳ Ｐゴシック" charset="0"/>
              </a:rPr>
              <a:t>Internet research</a:t>
            </a:r>
          </a:p>
          <a:p>
            <a:endParaRPr lang="en-US" sz="2400" dirty="0"/>
          </a:p>
          <a:p>
            <a:r>
              <a:rPr lang="en-US" sz="2400" dirty="0"/>
              <a:t>What network space does a target use?</a:t>
            </a:r>
          </a:p>
          <a:p>
            <a:r>
              <a:rPr lang="en-US" sz="2400" dirty="0"/>
              <a:t>What does the internet know about a target?</a:t>
            </a:r>
          </a:p>
          <a:p>
            <a:r>
              <a:rPr lang="en-US" sz="2400" dirty="0"/>
              <a:t>What information about my target is in social media sites?</a:t>
            </a:r>
          </a:p>
          <a:p>
            <a:pPr eaLnBrk="1" hangingPunct="1"/>
            <a:endParaRPr lang="en-US" sz="2400" dirty="0">
              <a:ea typeface="ＭＳ Ｐゴシック" charset="0"/>
            </a:endParaRPr>
          </a:p>
          <a:p>
            <a:pPr lvl="1" eaLnBrk="1" hangingPunct="1"/>
            <a:endParaRPr lang="en-US" sz="2400" dirty="0">
              <a:ea typeface="ＭＳ Ｐゴシック" charset="0"/>
            </a:endParaRPr>
          </a:p>
          <a:p>
            <a:pPr eaLnBrk="1" hangingPunct="1">
              <a:buFont typeface="Wingdings" charset="0"/>
              <a:buNone/>
            </a:pPr>
            <a:endParaRPr lang="en-US" sz="2400" dirty="0">
              <a:ea typeface="ＭＳ Ｐゴシック" charset="0"/>
            </a:endParaRPr>
          </a:p>
        </p:txBody>
      </p:sp>
    </p:spTree>
    <p:extLst>
      <p:ext uri="{BB962C8B-B14F-4D97-AF65-F5344CB8AC3E}">
        <p14:creationId xmlns:p14="http://schemas.microsoft.com/office/powerpoint/2010/main" val="1392607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Attacker Perspective</a:t>
            </a:r>
          </a:p>
          <a:p>
            <a:pPr algn="l"/>
            <a:r>
              <a:rPr lang="en-US" dirty="0"/>
              <a:t>	1. Answer as many questions about your target or potential 	targets prior to directly touching or attacking their systems</a:t>
            </a:r>
          </a:p>
          <a:p>
            <a:pPr algn="l"/>
            <a:r>
              <a:rPr lang="en-US" dirty="0"/>
              <a:t>	2. Identify network information to be used in the next phase of 	the attack methodology (scanning)</a:t>
            </a:r>
          </a:p>
          <a:p>
            <a:pPr algn="l"/>
            <a:r>
              <a:rPr lang="en-US" dirty="0"/>
              <a:t>	3. Identify version information of applications and systems to 	use in phase 3 of the attack methodology (vulnerability 	identification)</a:t>
            </a:r>
          </a:p>
          <a:p>
            <a:pPr algn="l"/>
            <a:r>
              <a:rPr lang="en-US" dirty="0"/>
              <a:t>	4. Increase threat vector capability with social engineering	attacks based on data found</a:t>
            </a:r>
          </a:p>
          <a:p>
            <a:pPr algn="l"/>
            <a:endParaRPr lang="en-US" dirty="0"/>
          </a:p>
          <a:p>
            <a:pPr algn="l"/>
            <a:endParaRPr lang="en-US" dirty="0"/>
          </a:p>
          <a:p>
            <a:pPr algn="ctr"/>
            <a:r>
              <a:rPr lang="en-US" dirty="0"/>
              <a:t>…LEARN…</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6624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95400"/>
            <a:ext cx="8181974" cy="5029200"/>
          </a:xfrm>
        </p:spPr>
        <p:txBody>
          <a:bodyPr>
            <a:normAutofit/>
          </a:bodyPr>
          <a:lstStyle/>
          <a:p>
            <a:pPr algn="l"/>
            <a:r>
              <a:rPr lang="en-US" dirty="0"/>
              <a:t>Defender Perspective</a:t>
            </a:r>
          </a:p>
          <a:p>
            <a:pPr algn="l"/>
            <a:r>
              <a:rPr lang="en-US" dirty="0"/>
              <a:t>	1. Discover what the internet knows about your infrastructure, 	and react appropriately</a:t>
            </a:r>
          </a:p>
          <a:p>
            <a:pPr algn="l"/>
            <a:r>
              <a:rPr lang="en-US" dirty="0"/>
              <a:t>	2. Ensure critical registration information is accurate and hasn’t 	been tampered with</a:t>
            </a:r>
          </a:p>
          <a:p>
            <a:pPr algn="l"/>
            <a:r>
              <a:rPr lang="en-US" dirty="0"/>
              <a:t>	3. Know what parts of your network are publicly facing and 	searchable</a:t>
            </a:r>
          </a:p>
          <a:p>
            <a:pPr algn="l"/>
            <a:r>
              <a:rPr lang="en-US" dirty="0"/>
              <a:t>	4. Find information about your network/company that may 	pose a threat</a:t>
            </a:r>
          </a:p>
          <a:p>
            <a:pPr algn="l"/>
            <a:endParaRPr lang="en-US" dirty="0"/>
          </a:p>
          <a:p>
            <a:pPr algn="l"/>
            <a:endParaRPr lang="en-US" dirty="0"/>
          </a:p>
          <a:p>
            <a:pPr algn="ctr"/>
            <a:r>
              <a:rPr lang="en-US" dirty="0"/>
              <a:t>…VERIFY…</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39073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Investigator Perspective</a:t>
            </a:r>
          </a:p>
          <a:p>
            <a:pPr algn="l"/>
            <a:r>
              <a:rPr lang="en-US" dirty="0"/>
              <a:t>	1. Lookup network information as the internet knows it to 	compare with “known good” configurations</a:t>
            </a:r>
          </a:p>
          <a:p>
            <a:pPr algn="l"/>
            <a:r>
              <a:rPr lang="en-US" dirty="0"/>
              <a:t>	2. Keep an eye out for bragging or stolen information to show 	up on the web + social networking sites</a:t>
            </a:r>
          </a:p>
          <a:p>
            <a:pPr algn="l"/>
            <a:r>
              <a:rPr lang="en-US" dirty="0"/>
              <a:t>	</a:t>
            </a:r>
          </a:p>
          <a:p>
            <a:pPr algn="l"/>
            <a:endParaRPr lang="en-US" dirty="0"/>
          </a:p>
          <a:p>
            <a:pPr algn="l"/>
            <a:endParaRPr lang="en-US" dirty="0"/>
          </a:p>
          <a:p>
            <a:pPr algn="l"/>
            <a:r>
              <a:rPr lang="en-US" dirty="0"/>
              <a:t>	</a:t>
            </a:r>
          </a:p>
          <a:p>
            <a:pPr algn="ctr"/>
            <a:r>
              <a:rPr lang="en-US" dirty="0"/>
              <a:t>…COMPARE…</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5624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Summary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solidFill>
                <a:srgbClr val="FFFF00"/>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00400"/>
            <a:ext cx="3890951" cy="3074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Subtitle 2"/>
          <p:cNvSpPr>
            <a:spLocks noGrp="1"/>
          </p:cNvSpPr>
          <p:nvPr>
            <p:ph type="subTitle" idx="1"/>
          </p:nvPr>
        </p:nvSpPr>
        <p:spPr>
          <a:xfrm>
            <a:off x="341842" y="1219200"/>
            <a:ext cx="8181974" cy="5029200"/>
          </a:xfrm>
        </p:spPr>
        <p:txBody>
          <a:bodyPr>
            <a:normAutofit lnSpcReduction="10000"/>
          </a:bodyPr>
          <a:lstStyle/>
          <a:p>
            <a:pPr algn="l"/>
            <a:r>
              <a:rPr lang="en-US" dirty="0"/>
              <a:t>What is Reconnaissance</a:t>
            </a:r>
          </a:p>
          <a:p>
            <a:pPr algn="l"/>
            <a:r>
              <a:rPr lang="en-US" dirty="0"/>
              <a:t>	Performing preliminary research on target</a:t>
            </a:r>
          </a:p>
          <a:p>
            <a:pPr algn="l"/>
            <a:r>
              <a:rPr lang="en-US" dirty="0"/>
              <a:t>Low Tech Recon</a:t>
            </a:r>
          </a:p>
          <a:p>
            <a:pPr algn="l"/>
            <a:r>
              <a:rPr lang="en-US" dirty="0"/>
              <a:t>	Visiting/Breaking In</a:t>
            </a:r>
          </a:p>
          <a:p>
            <a:pPr algn="l"/>
            <a:r>
              <a:rPr lang="en-US" dirty="0"/>
              <a:t>	Dumpster Diving</a:t>
            </a:r>
          </a:p>
          <a:p>
            <a:pPr algn="l"/>
            <a:r>
              <a:rPr lang="en-US" dirty="0"/>
              <a:t>	Social Engineering</a:t>
            </a:r>
          </a:p>
          <a:p>
            <a:pPr algn="l"/>
            <a:r>
              <a:rPr lang="en-US" dirty="0"/>
              <a:t>Tech Recon</a:t>
            </a:r>
          </a:p>
          <a:p>
            <a:pPr algn="l"/>
            <a:r>
              <a:rPr lang="en-US" dirty="0"/>
              <a:t>	Social Engineering</a:t>
            </a:r>
          </a:p>
          <a:p>
            <a:pPr algn="l"/>
            <a:r>
              <a:rPr lang="en-US" dirty="0"/>
              <a:t>	Registration Info</a:t>
            </a:r>
          </a:p>
          <a:p>
            <a:pPr algn="l"/>
            <a:r>
              <a:rPr lang="en-US" dirty="0"/>
              <a:t>	OSINT</a:t>
            </a:r>
          </a:p>
          <a:p>
            <a:pPr algn="l"/>
            <a:r>
              <a:rPr lang="en-US" dirty="0"/>
              <a:t>		</a:t>
            </a:r>
            <a:r>
              <a:rPr lang="en-US" dirty="0" err="1"/>
              <a:t>Shodan</a:t>
            </a:r>
            <a:endParaRPr lang="en-US" dirty="0"/>
          </a:p>
          <a:p>
            <a:pPr algn="l"/>
            <a:r>
              <a:rPr lang="en-US" dirty="0"/>
              <a:t>		Bing</a:t>
            </a:r>
          </a:p>
          <a:p>
            <a:pPr algn="l"/>
            <a:r>
              <a:rPr lang="en-US" dirty="0"/>
              <a:t>		Google</a:t>
            </a:r>
          </a:p>
          <a:p>
            <a:pPr algn="l"/>
            <a:r>
              <a:rPr lang="en-US" dirty="0"/>
              <a:t>		Google Hacking</a:t>
            </a:r>
          </a:p>
        </p:txBody>
      </p:sp>
    </p:spTree>
    <p:extLst>
      <p:ext uri="{BB962C8B-B14F-4D97-AF65-F5344CB8AC3E}">
        <p14:creationId xmlns:p14="http://schemas.microsoft.com/office/powerpoint/2010/main" val="2902923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Summary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solidFill>
                <a:srgbClr val="FFFF00"/>
              </a:solidFill>
            </a:endParaRPr>
          </a:p>
        </p:txBody>
      </p:sp>
      <p:sp>
        <p:nvSpPr>
          <p:cNvPr id="10" name="Subtitle 2"/>
          <p:cNvSpPr>
            <a:spLocks noGrp="1"/>
          </p:cNvSpPr>
          <p:nvPr>
            <p:ph type="subTitle" idx="1"/>
          </p:nvPr>
        </p:nvSpPr>
        <p:spPr>
          <a:xfrm>
            <a:off x="307975" y="1085850"/>
            <a:ext cx="8181974" cy="5029200"/>
          </a:xfrm>
        </p:spPr>
        <p:txBody>
          <a:bodyPr>
            <a:normAutofit/>
          </a:bodyPr>
          <a:lstStyle/>
          <a:p>
            <a:pPr algn="l"/>
            <a:r>
              <a:rPr lang="en-US" dirty="0"/>
              <a:t>What is Social Media?</a:t>
            </a:r>
          </a:p>
          <a:p>
            <a:pPr algn="l"/>
            <a:r>
              <a:rPr lang="en-US" dirty="0"/>
              <a:t>	Social Networking Sites</a:t>
            </a:r>
          </a:p>
          <a:p>
            <a:pPr algn="l"/>
            <a:r>
              <a:rPr lang="en-US" dirty="0"/>
              <a:t>	Communications/Email</a:t>
            </a:r>
          </a:p>
          <a:p>
            <a:pPr algn="l"/>
            <a:r>
              <a:rPr lang="en-US" dirty="0"/>
              <a:t>	Collaboration/Authoring</a:t>
            </a:r>
          </a:p>
          <a:p>
            <a:pPr algn="l"/>
            <a:r>
              <a:rPr lang="en-US" dirty="0"/>
              <a:t>	Multimedia</a:t>
            </a:r>
          </a:p>
          <a:p>
            <a:pPr algn="l"/>
            <a:r>
              <a:rPr lang="en-US" dirty="0"/>
              <a:t>	Review</a:t>
            </a:r>
          </a:p>
          <a:p>
            <a:pPr algn="l"/>
            <a:endParaRPr lang="en-US" dirty="0"/>
          </a:p>
          <a:p>
            <a:pPr algn="l"/>
            <a:r>
              <a:rPr lang="en-US" dirty="0"/>
              <a:t>Social Media Data Mining</a:t>
            </a:r>
          </a:p>
          <a:p>
            <a:pPr algn="l"/>
            <a:r>
              <a:rPr lang="en-US" dirty="0"/>
              <a:t>	The Harvester</a:t>
            </a:r>
          </a:p>
          <a:p>
            <a:pPr algn="l"/>
            <a:r>
              <a:rPr lang="en-US" dirty="0"/>
              <a:t>	Recon-ng</a:t>
            </a:r>
          </a:p>
          <a:p>
            <a:pPr algn="l"/>
            <a:r>
              <a:rPr lang="en-US" dirty="0"/>
              <a:t>	</a:t>
            </a:r>
            <a:r>
              <a:rPr lang="en-US" dirty="0" err="1"/>
              <a:t>Spiderfoot</a:t>
            </a:r>
            <a:endParaRPr lang="en-US" dirty="0"/>
          </a:p>
          <a:p>
            <a:pPr algn="l"/>
            <a:endParaRPr lang="en-US" dirty="0"/>
          </a:p>
        </p:txBody>
      </p:sp>
      <p:pic>
        <p:nvPicPr>
          <p:cNvPr id="25602" name="Picture 2" descr="C:\Users\mhenni\Pictures\demotivational-posters-faceboo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905000"/>
            <a:ext cx="4757456" cy="4210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84331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Lab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Tree>
    <p:extLst>
      <p:ext uri="{BB962C8B-B14F-4D97-AF65-F5344CB8AC3E}">
        <p14:creationId xmlns:p14="http://schemas.microsoft.com/office/powerpoint/2010/main" val="12521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r"/>
            <a:r>
              <a:rPr lang="en-US" alt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Information Gathering</a:t>
            </a:r>
          </a:p>
        </p:txBody>
      </p:sp>
      <p:sp>
        <p:nvSpPr>
          <p:cNvPr id="6147" name="Rectangle 3"/>
          <p:cNvSpPr>
            <a:spLocks noGrp="1" noChangeArrowheads="1"/>
          </p:cNvSpPr>
          <p:nvPr>
            <p:ph type="body" idx="1"/>
          </p:nvPr>
        </p:nvSpPr>
        <p:spPr>
          <a:xfrm>
            <a:off x="457200" y="1295400"/>
            <a:ext cx="8229600" cy="5029200"/>
          </a:xfrm>
        </p:spPr>
        <p:txBody>
          <a:bodyPr>
            <a:normAutofit fontScale="85000" lnSpcReduction="20000"/>
          </a:bodyPr>
          <a:lstStyle/>
          <a:p>
            <a:pPr eaLnBrk="1" hangingPunct="1"/>
            <a:r>
              <a:rPr lang="en-US" altLang="en-US" sz="1800" dirty="0">
                <a:latin typeface="Arial" panose="020B0604020202020204" pitchFamily="34" charset="0"/>
                <a:ea typeface="ＭＳ Ｐゴシック" pitchFamily="34" charset="-128"/>
              </a:rPr>
              <a:t>Potential sources of information:</a:t>
            </a:r>
          </a:p>
          <a:p>
            <a:pPr lvl="1" eaLnBrk="1" hangingPunct="1"/>
            <a:r>
              <a:rPr lang="en-US" altLang="en-US" dirty="0">
                <a:latin typeface="Arial" panose="020B0604020202020204" pitchFamily="34" charset="0"/>
                <a:ea typeface="ＭＳ Ｐゴシック" pitchFamily="34" charset="-128"/>
              </a:rPr>
              <a:t>Company website</a:t>
            </a:r>
          </a:p>
          <a:p>
            <a:pPr lvl="2" eaLnBrk="1" hangingPunct="1"/>
            <a:r>
              <a:rPr lang="en-US" altLang="en-US" dirty="0">
                <a:latin typeface="Arial" panose="020B0604020202020204" pitchFamily="34" charset="0"/>
                <a:ea typeface="ＭＳ Ｐゴシック" pitchFamily="34" charset="-128"/>
              </a:rPr>
              <a:t>Domain names, internal domains, employees emails and phone numbers</a:t>
            </a:r>
          </a:p>
          <a:p>
            <a:pPr lvl="1" eaLnBrk="1" hangingPunct="1"/>
            <a:r>
              <a:rPr lang="en-US" altLang="en-US" dirty="0" err="1">
                <a:latin typeface="Arial" panose="020B0604020202020204" pitchFamily="34" charset="0"/>
                <a:ea typeface="ＭＳ Ｐゴシック" pitchFamily="34" charset="-128"/>
              </a:rPr>
              <a:t>Wayback</a:t>
            </a:r>
            <a:r>
              <a:rPr lang="en-US" altLang="en-US" dirty="0">
                <a:latin typeface="Arial" panose="020B0604020202020204" pitchFamily="34" charset="0"/>
                <a:ea typeface="ＭＳ Ｐゴシック" pitchFamily="34" charset="-128"/>
              </a:rPr>
              <a:t> Machine for archived web pages</a:t>
            </a:r>
          </a:p>
          <a:p>
            <a:pPr lvl="1" eaLnBrk="1" hangingPunct="1"/>
            <a:r>
              <a:rPr lang="en-US" altLang="en-US" dirty="0">
                <a:latin typeface="Arial" panose="020B0604020202020204" pitchFamily="34" charset="0"/>
                <a:ea typeface="ＭＳ Ｐゴシック" pitchFamily="34" charset="-128"/>
              </a:rPr>
              <a:t>Job boards and employees job ads</a:t>
            </a:r>
          </a:p>
          <a:p>
            <a:pPr lvl="2" eaLnBrk="1" hangingPunct="1"/>
            <a:r>
              <a:rPr lang="en-US" altLang="en-US" dirty="0">
                <a:latin typeface="Arial" panose="020B0604020202020204" pitchFamily="34" charset="0"/>
                <a:ea typeface="ＭＳ Ｐゴシック" pitchFamily="34" charset="-128"/>
              </a:rPr>
              <a:t>Can provide info about software and hardware systems the company uses</a:t>
            </a:r>
          </a:p>
          <a:p>
            <a:pPr lvl="1" eaLnBrk="1" hangingPunct="1"/>
            <a:r>
              <a:rPr lang="en-US" altLang="en-US" dirty="0">
                <a:latin typeface="Arial" panose="020B0604020202020204" pitchFamily="34" charset="0"/>
                <a:ea typeface="ＭＳ Ｐゴシック" pitchFamily="34" charset="-128"/>
              </a:rPr>
              <a:t>Employee and people searches</a:t>
            </a:r>
          </a:p>
          <a:p>
            <a:pPr lvl="1" eaLnBrk="1" hangingPunct="1"/>
            <a:r>
              <a:rPr lang="en-US" altLang="en-US" dirty="0">
                <a:latin typeface="Arial" panose="020B0604020202020204" pitchFamily="34" charset="0"/>
                <a:ea typeface="ＭＳ Ｐゴシック" pitchFamily="34" charset="-128"/>
              </a:rPr>
              <a:t>Social networking sites</a:t>
            </a:r>
          </a:p>
          <a:p>
            <a:pPr lvl="1" eaLnBrk="1" hangingPunct="1"/>
            <a:r>
              <a:rPr lang="en-US" altLang="en-US" dirty="0">
                <a:latin typeface="Arial" panose="020B0604020202020204" pitchFamily="34" charset="0"/>
                <a:ea typeface="ＭＳ Ｐゴシック" pitchFamily="34" charset="-128"/>
              </a:rPr>
              <a:t>EDGAR database</a:t>
            </a:r>
          </a:p>
          <a:p>
            <a:pPr lvl="1" eaLnBrk="1" hangingPunct="1"/>
            <a:r>
              <a:rPr lang="en-US" altLang="en-US" dirty="0">
                <a:latin typeface="Arial" panose="020B0604020202020204" pitchFamily="34" charset="0"/>
                <a:ea typeface="ＭＳ Ｐゴシック" pitchFamily="34" charset="-128"/>
              </a:rPr>
              <a:t>Google hacking</a:t>
            </a:r>
          </a:p>
          <a:p>
            <a:pPr lvl="1" eaLnBrk="1" hangingPunct="1"/>
            <a:r>
              <a:rPr lang="en-US" altLang="en-US" dirty="0">
                <a:latin typeface="Arial" panose="020B0604020202020204" pitchFamily="34" charset="0"/>
                <a:ea typeface="ＭＳ Ｐゴシック" pitchFamily="34" charset="-128"/>
              </a:rPr>
              <a:t>USENET</a:t>
            </a:r>
          </a:p>
          <a:p>
            <a:pPr lvl="1" eaLnBrk="1" hangingPunct="1"/>
            <a:r>
              <a:rPr lang="en-US" altLang="en-US" dirty="0">
                <a:latin typeface="Arial" panose="020B0604020202020204" pitchFamily="34" charset="0"/>
                <a:ea typeface="ＭＳ Ｐゴシック" pitchFamily="34" charset="-128"/>
              </a:rPr>
              <a:t>Registrar query – </a:t>
            </a:r>
            <a:r>
              <a:rPr lang="en-US" altLang="en-US" dirty="0" err="1">
                <a:latin typeface="Arial" panose="020B0604020202020204" pitchFamily="34" charset="0"/>
                <a:ea typeface="ＭＳ Ｐゴシック" pitchFamily="34" charset="-128"/>
              </a:rPr>
              <a:t>whois</a:t>
            </a:r>
            <a:r>
              <a:rPr lang="en-US" altLang="en-US" dirty="0">
                <a:latin typeface="Arial" panose="020B0604020202020204" pitchFamily="34" charset="0"/>
                <a:ea typeface="ＭＳ Ｐゴシック" pitchFamily="34" charset="-128"/>
              </a:rPr>
              <a:t> searches</a:t>
            </a:r>
          </a:p>
          <a:p>
            <a:pPr lvl="1" eaLnBrk="1" hangingPunct="1"/>
            <a:r>
              <a:rPr lang="en-US" altLang="en-US" dirty="0">
                <a:latin typeface="Arial" panose="020B0604020202020204" pitchFamily="34" charset="0"/>
                <a:ea typeface="ＭＳ Ｐゴシック" pitchFamily="34" charset="-128"/>
              </a:rPr>
              <a:t>DNS enumeration – </a:t>
            </a:r>
            <a:r>
              <a:rPr lang="en-US" altLang="en-US" dirty="0" err="1">
                <a:latin typeface="Arial" panose="020B0604020202020204" pitchFamily="34" charset="0"/>
                <a:ea typeface="ＭＳ Ｐゴシック" pitchFamily="34" charset="-128"/>
              </a:rPr>
              <a:t>nslookup</a:t>
            </a:r>
            <a:r>
              <a:rPr lang="en-US" altLang="en-US" dirty="0">
                <a:latin typeface="Arial" panose="020B0604020202020204" pitchFamily="34" charset="0"/>
                <a:ea typeface="ＭＳ Ｐゴシック" pitchFamily="34" charset="-128"/>
              </a:rPr>
              <a:t> tool</a:t>
            </a:r>
          </a:p>
          <a:p>
            <a:pPr lvl="1" eaLnBrk="1" hangingPunct="1"/>
            <a:endParaRPr lang="en-US" altLang="en-US" sz="2000" dirty="0">
              <a:latin typeface="Arial" panose="020B0604020202020204" pitchFamily="34" charset="0"/>
              <a:ea typeface="ＭＳ Ｐゴシック" pitchFamily="34" charset="-128"/>
            </a:endParaRPr>
          </a:p>
          <a:p>
            <a:pPr eaLnBrk="1" hangingPunct="1"/>
            <a:endParaRPr lang="en-US" altLang="en-US" sz="2400" dirty="0">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4241869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What is Reconnaissance?</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Dictionary definition:</a:t>
            </a:r>
          </a:p>
          <a:p>
            <a:pPr algn="l"/>
            <a:r>
              <a:rPr lang="en-US" dirty="0"/>
              <a:t>	1. Military observation of a region to locate an enemy or 	ascertain strategic features.</a:t>
            </a:r>
          </a:p>
          <a:p>
            <a:pPr algn="l"/>
            <a:r>
              <a:rPr lang="en-US" dirty="0"/>
              <a:t>	2. Preliminary surveying or research</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259417" y="3429000"/>
            <a:ext cx="4230158" cy="31242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u="sng" dirty="0"/>
              <a:t>Low Tech Recon</a:t>
            </a:r>
          </a:p>
          <a:p>
            <a:pPr algn="l"/>
            <a:endParaRPr lang="en-US" dirty="0"/>
          </a:p>
          <a:p>
            <a:pPr algn="l"/>
            <a:r>
              <a:rPr lang="en-US" dirty="0"/>
              <a:t>Visiting Target</a:t>
            </a:r>
          </a:p>
          <a:p>
            <a:pPr algn="l"/>
            <a:r>
              <a:rPr lang="en-US" dirty="0"/>
              <a:t>Breaking into Target</a:t>
            </a:r>
          </a:p>
          <a:p>
            <a:pPr algn="l"/>
            <a:r>
              <a:rPr lang="en-US" dirty="0"/>
              <a:t>Dumpster Diving</a:t>
            </a:r>
          </a:p>
          <a:p>
            <a:pPr algn="l"/>
            <a:r>
              <a:rPr lang="en-US" dirty="0"/>
              <a:t>Social Engineering</a:t>
            </a:r>
          </a:p>
          <a:p>
            <a:pPr algn="l"/>
            <a:endParaRPr lang="en-US" dirty="0"/>
          </a:p>
          <a:p>
            <a:pPr algn="l"/>
            <a:endParaRPr lang="en-US" dirty="0"/>
          </a:p>
        </p:txBody>
      </p:sp>
      <p:sp>
        <p:nvSpPr>
          <p:cNvPr id="10" name="Subtitle 2"/>
          <p:cNvSpPr txBox="1">
            <a:spLocks/>
          </p:cNvSpPr>
          <p:nvPr/>
        </p:nvSpPr>
        <p:spPr>
          <a:xfrm>
            <a:off x="4685242" y="3429000"/>
            <a:ext cx="4230158" cy="31242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endParaRPr lang="en-US" dirty="0"/>
          </a:p>
          <a:p>
            <a:pPr algn="l"/>
            <a:endParaRPr lang="en-US" dirty="0"/>
          </a:p>
          <a:p>
            <a:pPr algn="l"/>
            <a:r>
              <a:rPr lang="en-US" u="sng" dirty="0"/>
              <a:t>Technical Recon</a:t>
            </a:r>
          </a:p>
          <a:p>
            <a:pPr algn="l"/>
            <a:endParaRPr lang="en-US" dirty="0"/>
          </a:p>
          <a:p>
            <a:pPr algn="l"/>
            <a:r>
              <a:rPr lang="en-US" dirty="0"/>
              <a:t>Social Engineering</a:t>
            </a:r>
          </a:p>
          <a:p>
            <a:pPr algn="l"/>
            <a:r>
              <a:rPr lang="en-US" dirty="0"/>
              <a:t>Registration Information</a:t>
            </a:r>
          </a:p>
          <a:p>
            <a:pPr algn="l"/>
            <a:r>
              <a:rPr lang="en-US" dirty="0"/>
              <a:t>Open Source Intelligence</a:t>
            </a:r>
          </a:p>
          <a:p>
            <a:pPr algn="l"/>
            <a:r>
              <a:rPr lang="en-US" dirty="0"/>
              <a:t>Social Media</a:t>
            </a:r>
          </a:p>
          <a:p>
            <a:pPr algn="l"/>
            <a:endParaRPr lang="en-US" dirty="0"/>
          </a:p>
          <a:p>
            <a:pPr algn="l"/>
            <a:endParaRPr lang="en-US" dirty="0"/>
          </a:p>
        </p:txBody>
      </p:sp>
    </p:spTree>
    <p:extLst>
      <p:ext uri="{BB962C8B-B14F-4D97-AF65-F5344CB8AC3E}">
        <p14:creationId xmlns:p14="http://schemas.microsoft.com/office/powerpoint/2010/main" val="414090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Low Tech Reconnaissance</a:t>
            </a:r>
          </a:p>
        </p:txBody>
      </p:sp>
      <p:sp>
        <p:nvSpPr>
          <p:cNvPr id="3" name="Subtitle 2"/>
          <p:cNvSpPr>
            <a:spLocks noGrp="1"/>
          </p:cNvSpPr>
          <p:nvPr>
            <p:ph type="subTitle" idx="1"/>
          </p:nvPr>
        </p:nvSpPr>
        <p:spPr>
          <a:xfrm>
            <a:off x="341842" y="1219200"/>
            <a:ext cx="8181974" cy="5029200"/>
          </a:xfrm>
        </p:spPr>
        <p:txBody>
          <a:bodyPr>
            <a:normAutofit lnSpcReduction="10000"/>
          </a:bodyPr>
          <a:lstStyle/>
          <a:p>
            <a:pPr algn="l"/>
            <a:endParaRPr lang="en-US" dirty="0"/>
          </a:p>
          <a:p>
            <a:pPr algn="l"/>
            <a:r>
              <a:rPr lang="en-US" u="sng" dirty="0"/>
              <a:t>Breaking In</a:t>
            </a:r>
          </a:p>
          <a:p>
            <a:pPr algn="l"/>
            <a:endParaRPr lang="en-US" dirty="0"/>
          </a:p>
          <a:p>
            <a:pPr algn="l"/>
            <a:r>
              <a:rPr lang="en-US" dirty="0"/>
              <a:t>Visiting without authority </a:t>
            </a:r>
            <a:r>
              <a:rPr lang="en-US" dirty="0">
                <a:sym typeface="Wingdings" pitchFamily="2" charset="2"/>
              </a:rPr>
              <a:t> </a:t>
            </a:r>
            <a:endParaRPr lang="en-US" dirty="0"/>
          </a:p>
          <a:p>
            <a:pPr algn="l"/>
            <a:endParaRPr lang="en-US" dirty="0"/>
          </a:p>
          <a:p>
            <a:pPr algn="l"/>
            <a:r>
              <a:rPr lang="en-US" u="sng" dirty="0"/>
              <a:t>Visit Target</a:t>
            </a:r>
          </a:p>
          <a:p>
            <a:pPr algn="l"/>
            <a:endParaRPr lang="en-US" dirty="0"/>
          </a:p>
          <a:p>
            <a:pPr algn="l"/>
            <a:r>
              <a:rPr lang="en-US" dirty="0"/>
              <a:t>Security guards, walls, fencing, door locks, badge access, lobby area, cafeteria, </a:t>
            </a:r>
            <a:r>
              <a:rPr lang="en-US" dirty="0" err="1"/>
              <a:t>etc</a:t>
            </a:r>
            <a:endParaRPr lang="en-US" dirty="0"/>
          </a:p>
          <a:p>
            <a:pPr algn="l"/>
            <a:endParaRPr lang="en-US" dirty="0"/>
          </a:p>
          <a:p>
            <a:pPr algn="l"/>
            <a:r>
              <a:rPr lang="en-US" u="sng" dirty="0"/>
              <a:t>Dumpster Diving</a:t>
            </a:r>
          </a:p>
          <a:p>
            <a:pPr algn="l"/>
            <a:endParaRPr lang="en-US" dirty="0"/>
          </a:p>
          <a:p>
            <a:pPr algn="l"/>
            <a:r>
              <a:rPr lang="en-US" dirty="0"/>
              <a:t>Network diagrams, telephone lists, temporary passwords, vendor receipts, organization chart, random notes, etc…</a:t>
            </a:r>
          </a:p>
          <a:p>
            <a:pPr algn="l"/>
            <a:r>
              <a:rPr lang="en-US" dirty="0"/>
              <a:t>	</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663" y="1295400"/>
            <a:ext cx="3926937" cy="2399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11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Low Tech/tech Reconnaissance</a:t>
            </a:r>
          </a:p>
        </p:txBody>
      </p:sp>
      <p:sp>
        <p:nvSpPr>
          <p:cNvPr id="3" name="Subtitle 2"/>
          <p:cNvSpPr>
            <a:spLocks noGrp="1"/>
          </p:cNvSpPr>
          <p:nvPr>
            <p:ph type="subTitle" idx="1"/>
          </p:nvPr>
        </p:nvSpPr>
        <p:spPr>
          <a:xfrm>
            <a:off x="341842" y="1219200"/>
            <a:ext cx="5754158" cy="5029200"/>
          </a:xfrm>
        </p:spPr>
        <p:txBody>
          <a:bodyPr>
            <a:normAutofit/>
          </a:bodyPr>
          <a:lstStyle/>
          <a:p>
            <a:pPr algn="l"/>
            <a:endParaRPr lang="en-US" dirty="0"/>
          </a:p>
          <a:p>
            <a:pPr algn="l"/>
            <a:r>
              <a:rPr lang="en-US" u="sng" dirty="0"/>
              <a:t>Social Engineering</a:t>
            </a:r>
          </a:p>
          <a:p>
            <a:pPr algn="l"/>
            <a:endParaRPr lang="en-US" dirty="0"/>
          </a:p>
          <a:p>
            <a:pPr algn="l"/>
            <a:r>
              <a:rPr lang="en-US" dirty="0"/>
              <a:t>“Act of manipulating people into performing actions or divulging confidential information, rather than breaking in or using technical cracking techniques” ~ Wikipedia</a:t>
            </a:r>
          </a:p>
          <a:p>
            <a:pPr algn="l"/>
            <a:endParaRPr lang="en-US" dirty="0"/>
          </a:p>
          <a:p>
            <a:pPr algn="l"/>
            <a:r>
              <a:rPr lang="en-US" dirty="0"/>
              <a:t>“Most malware and client-side attacks have a social engineering component to deceive the use into letting the bad guys in. You can patch technical vulnerabilities as they evolve, but there is not patch for stupidity, or rather gullibility.” ~ Kevin </a:t>
            </a:r>
            <a:r>
              <a:rPr lang="en-US" dirty="0" err="1"/>
              <a:t>Mitnick</a:t>
            </a:r>
            <a:r>
              <a:rPr lang="en-US" dirty="0"/>
              <a:t>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86000"/>
            <a:ext cx="223901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726972"/>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28785</TotalTime>
  <Words>2125</Words>
  <Application>Microsoft Office PowerPoint</Application>
  <PresentationFormat>On-screen Show (4:3)</PresentationFormat>
  <Paragraphs>533</Paragraphs>
  <Slides>55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ＭＳ Ｐゴシック</vt:lpstr>
      <vt:lpstr>Arial</vt:lpstr>
      <vt:lpstr>Arial Black</vt:lpstr>
      <vt:lpstr>Calibri</vt:lpstr>
      <vt:lpstr>Franklin Gothic Book</vt:lpstr>
      <vt:lpstr>Times New Roman</vt:lpstr>
      <vt:lpstr>Wingdings</vt:lpstr>
      <vt:lpstr>Wingdings 2</vt:lpstr>
      <vt:lpstr>Technic</vt:lpstr>
      <vt:lpstr>CYBR644 – Cyber Practitioner Lab</vt:lpstr>
      <vt:lpstr>Overview of the course</vt:lpstr>
      <vt:lpstr>Review</vt:lpstr>
      <vt:lpstr>Attacker’s Methodology</vt:lpstr>
      <vt:lpstr>Reconnaissance and Footprinting</vt:lpstr>
      <vt:lpstr>Information Gathering</vt:lpstr>
      <vt:lpstr>What is Reconnaissance?</vt:lpstr>
      <vt:lpstr>Low Tech Reconnaissance</vt:lpstr>
      <vt:lpstr>Low Tech/tech Reconnaissance</vt:lpstr>
      <vt:lpstr>Social Engineering</vt:lpstr>
      <vt:lpstr>Registration Information</vt:lpstr>
      <vt:lpstr>Domain Name Registration</vt:lpstr>
      <vt:lpstr>GEO-Location</vt:lpstr>
      <vt:lpstr>DNS/ISP Information</vt:lpstr>
      <vt:lpstr>Visual Traceroute</vt:lpstr>
      <vt:lpstr>Hosting Information</vt:lpstr>
      <vt:lpstr>Hosting Information</vt:lpstr>
      <vt:lpstr>ViewDNS.INFO</vt:lpstr>
      <vt:lpstr>Wayback Machine</vt:lpstr>
      <vt:lpstr>Job Postings</vt:lpstr>
      <vt:lpstr>Open Source Intelligence</vt:lpstr>
      <vt:lpstr>Open Source Intelligence</vt:lpstr>
      <vt:lpstr>Google</vt:lpstr>
      <vt:lpstr>Google</vt:lpstr>
      <vt:lpstr>Google</vt:lpstr>
      <vt:lpstr>Google</vt:lpstr>
      <vt:lpstr>Robots.txt</vt:lpstr>
      <vt:lpstr>Bing</vt:lpstr>
      <vt:lpstr>Shodan</vt:lpstr>
      <vt:lpstr>Shodan</vt:lpstr>
      <vt:lpstr>Automated Tools</vt:lpstr>
      <vt:lpstr>SearchDiggity</vt:lpstr>
      <vt:lpstr>Maltego</vt:lpstr>
      <vt:lpstr>Break</vt:lpstr>
      <vt:lpstr>What is Social Media?</vt:lpstr>
      <vt:lpstr>Why use Social Media?</vt:lpstr>
      <vt:lpstr>Why use Social Media?</vt:lpstr>
      <vt:lpstr>Social Media Security</vt:lpstr>
      <vt:lpstr>Share!</vt:lpstr>
      <vt:lpstr>Too much Sharing?</vt:lpstr>
      <vt:lpstr>Too much Sharing?</vt:lpstr>
      <vt:lpstr>Too much Sharing?</vt:lpstr>
      <vt:lpstr>Good/Bad Social Networking</vt:lpstr>
      <vt:lpstr>Social Media Monitoring</vt:lpstr>
      <vt:lpstr>Social Media Data Mining</vt:lpstr>
      <vt:lpstr>The Harvester</vt:lpstr>
      <vt:lpstr>RECON-NG</vt:lpstr>
      <vt:lpstr>Spiderfoot</vt:lpstr>
      <vt:lpstr>Others</vt:lpstr>
      <vt:lpstr>Perspectives</vt:lpstr>
      <vt:lpstr>Perspectives</vt:lpstr>
      <vt:lpstr>Perspectives</vt:lpstr>
      <vt:lpstr>Summary</vt:lpstr>
      <vt:lpstr>Summary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116</cp:revision>
  <dcterms:created xsi:type="dcterms:W3CDTF">2012-01-03T00:04:31Z</dcterms:created>
  <dcterms:modified xsi:type="dcterms:W3CDTF">2024-02-14T22:37:24Z</dcterms:modified>
</cp:coreProperties>
</file>